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5547" r:id="rId1"/>
  </p:sldMasterIdLst>
  <p:sldIdLst>
    <p:sldId id="256" r:id="rId2"/>
    <p:sldId id="272" r:id="rId3"/>
    <p:sldId id="257" r:id="rId4"/>
    <p:sldId id="269" r:id="rId5"/>
    <p:sldId id="277" r:id="rId6"/>
    <p:sldId id="335" r:id="rId7"/>
    <p:sldId id="260" r:id="rId8"/>
    <p:sldId id="323" r:id="rId9"/>
    <p:sldId id="333" r:id="rId10"/>
    <p:sldId id="328" r:id="rId11"/>
    <p:sldId id="330" r:id="rId12"/>
    <p:sldId id="336" r:id="rId13"/>
    <p:sldId id="324" r:id="rId14"/>
    <p:sldId id="325" r:id="rId15"/>
    <p:sldId id="322" r:id="rId16"/>
    <p:sldId id="334" r:id="rId17"/>
    <p:sldId id="282" r:id="rId18"/>
    <p:sldId id="283" r:id="rId19"/>
    <p:sldId id="284" r:id="rId20"/>
    <p:sldId id="291" r:id="rId21"/>
    <p:sldId id="289" r:id="rId22"/>
    <p:sldId id="337" r:id="rId23"/>
    <p:sldId id="292" r:id="rId24"/>
    <p:sldId id="338" r:id="rId25"/>
    <p:sldId id="298" r:id="rId26"/>
    <p:sldId id="300" r:id="rId27"/>
    <p:sldId id="301" r:id="rId28"/>
    <p:sldId id="302" r:id="rId29"/>
    <p:sldId id="303" r:id="rId30"/>
    <p:sldId id="304" r:id="rId31"/>
    <p:sldId id="305" r:id="rId32"/>
    <p:sldId id="308" r:id="rId33"/>
    <p:sldId id="306" r:id="rId34"/>
    <p:sldId id="307" r:id="rId35"/>
    <p:sldId id="309" r:id="rId36"/>
    <p:sldId id="310" r:id="rId37"/>
    <p:sldId id="314" r:id="rId38"/>
    <p:sldId id="339" r:id="rId39"/>
    <p:sldId id="311" r:id="rId40"/>
    <p:sldId id="318" r:id="rId41"/>
    <p:sldId id="319" r:id="rId42"/>
    <p:sldId id="268" r:id="rId4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jela Perić" initials="DP" lastIdx="0" clrIdx="0">
    <p:extLst>
      <p:ext uri="{19B8F6BF-5375-455C-9EA6-DF929625EA0E}">
        <p15:presenceInfo xmlns:p15="http://schemas.microsoft.com/office/powerpoint/2012/main" userId="897945e1cc81e2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AF2"/>
    <a:srgbClr val="FFCC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81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1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612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408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667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37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28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1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41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5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7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5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3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6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11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1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5818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548" r:id="rId1"/>
    <p:sldLayoutId id="2147485549" r:id="rId2"/>
    <p:sldLayoutId id="2147485550" r:id="rId3"/>
    <p:sldLayoutId id="2147485551" r:id="rId4"/>
    <p:sldLayoutId id="2147485552" r:id="rId5"/>
    <p:sldLayoutId id="2147485553" r:id="rId6"/>
    <p:sldLayoutId id="2147485554" r:id="rId7"/>
    <p:sldLayoutId id="2147485555" r:id="rId8"/>
    <p:sldLayoutId id="2147485556" r:id="rId9"/>
    <p:sldLayoutId id="2147485557" r:id="rId10"/>
    <p:sldLayoutId id="2147485558" r:id="rId11"/>
    <p:sldLayoutId id="2147485559" r:id="rId12"/>
    <p:sldLayoutId id="2147485560" r:id="rId13"/>
    <p:sldLayoutId id="2147485561" r:id="rId14"/>
    <p:sldLayoutId id="2147485562" r:id="rId15"/>
    <p:sldLayoutId id="2147485563" r:id="rId16"/>
    <p:sldLayoutId id="214748556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ematskemreze-branitelji.hr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810">
              <a:srgbClr val="0070C0"/>
            </a:gs>
            <a:gs pos="84614">
              <a:srgbClr val="D2E9AE"/>
            </a:gs>
            <a:gs pos="91823">
              <a:srgbClr val="DAEDBC"/>
            </a:gs>
            <a:gs pos="77000">
              <a:schemeClr val="bg2">
                <a:lumMod val="60000"/>
                <a:lumOff val="40000"/>
              </a:schemeClr>
            </a:gs>
            <a:gs pos="91000">
              <a:schemeClr val="bg2">
                <a:lumMod val="40000"/>
                <a:lumOff val="60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83807">
              <a:srgbClr val="0066FF"/>
            </a:gs>
            <a:gs pos="83000">
              <a:schemeClr val="accent1">
                <a:lumMod val="45000"/>
                <a:lumOff val="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838848" y="566057"/>
            <a:ext cx="8832501" cy="4317441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pPr algn="ctr"/>
            <a:r>
              <a:rPr lang="hr-HR" sz="2700" b="1" dirty="0">
                <a:solidFill>
                  <a:schemeClr val="bg1"/>
                </a:solidFill>
                <a:latin typeface="+mn-lt"/>
              </a:rPr>
              <a:t>KONFERENCIJA </a:t>
            </a:r>
            <a:br>
              <a:rPr lang="hr-HR" sz="2700" b="1" dirty="0">
                <a:solidFill>
                  <a:schemeClr val="bg1"/>
                </a:solidFill>
                <a:latin typeface="+mn-lt"/>
              </a:rPr>
            </a:br>
            <a:r>
              <a:rPr lang="hr-HR" sz="2700" b="1" dirty="0">
                <a:solidFill>
                  <a:schemeClr val="bg1"/>
                </a:solidFill>
                <a:latin typeface="+mn-lt"/>
              </a:rPr>
              <a:t>„Zajedno znanjem”</a:t>
            </a:r>
            <a:br>
              <a:rPr lang="hr-HR" sz="2700" b="1" dirty="0">
                <a:solidFill>
                  <a:schemeClr val="bg1"/>
                </a:solidFill>
                <a:latin typeface="+mn-lt"/>
              </a:rPr>
            </a:br>
            <a:r>
              <a:rPr lang="hr-HR" sz="2400" b="1" dirty="0">
                <a:solidFill>
                  <a:schemeClr val="bg1"/>
                </a:solidFill>
                <a:latin typeface="+mn-lt"/>
              </a:rPr>
              <a:t>„Nije znanje znati već je znanje </a:t>
            </a:r>
            <a:r>
              <a:rPr lang="hr-HR" sz="2400" b="1" dirty="0" err="1">
                <a:solidFill>
                  <a:schemeClr val="bg1"/>
                </a:solidFill>
                <a:latin typeface="+mn-lt"/>
              </a:rPr>
              <a:t>znanje</a:t>
            </a:r>
            <a:r>
              <a:rPr lang="hr-HR" sz="2400" b="1" dirty="0">
                <a:solidFill>
                  <a:schemeClr val="bg1"/>
                </a:solidFill>
                <a:latin typeface="+mn-lt"/>
              </a:rPr>
              <a:t> dati”</a:t>
            </a:r>
            <a:br>
              <a:rPr lang="hr-HR" sz="2400" b="1" dirty="0">
                <a:solidFill>
                  <a:schemeClr val="bg1"/>
                </a:solidFill>
                <a:latin typeface="+mn-lt"/>
              </a:rPr>
            </a:br>
            <a:r>
              <a:rPr lang="hr-HR" sz="2400" b="1" dirty="0">
                <a:solidFill>
                  <a:schemeClr val="bg1"/>
                </a:solidFill>
                <a:latin typeface="+mn-lt"/>
              </a:rPr>
              <a:t>Centri znanja zajedno</a:t>
            </a:r>
            <a:br>
              <a:rPr lang="hr-HR" sz="2400" b="1" dirty="0">
                <a:solidFill>
                  <a:schemeClr val="bg1"/>
                </a:solidFill>
                <a:latin typeface="+mn-lt"/>
              </a:rPr>
            </a:br>
            <a:br>
              <a:rPr lang="hr-HR" sz="2400" b="1" dirty="0">
                <a:solidFill>
                  <a:schemeClr val="bg1"/>
                </a:solidFill>
                <a:latin typeface="+mn-lt"/>
              </a:rPr>
            </a:br>
            <a:br>
              <a:rPr lang="hr-HR" sz="2400" b="1" dirty="0">
                <a:solidFill>
                  <a:schemeClr val="bg1"/>
                </a:solidFill>
                <a:latin typeface="+mn-lt"/>
              </a:rPr>
            </a:br>
            <a:br>
              <a:rPr lang="hr-HR" sz="2800" b="1" dirty="0">
                <a:solidFill>
                  <a:schemeClr val="bg1"/>
                </a:solidFill>
                <a:latin typeface="+mn-lt"/>
              </a:rPr>
            </a:br>
            <a:br>
              <a:rPr lang="hr-HR" sz="2800" b="1" dirty="0">
                <a:solidFill>
                  <a:schemeClr val="bg1"/>
                </a:solidFill>
                <a:latin typeface="+mn-lt"/>
              </a:rPr>
            </a:br>
            <a:br>
              <a:rPr lang="hr-HR" sz="2800" b="1" dirty="0">
                <a:solidFill>
                  <a:schemeClr val="bg1"/>
                </a:solidFill>
                <a:latin typeface="+mn-lt"/>
              </a:rPr>
            </a:br>
            <a:r>
              <a:rPr lang="hr-HR" sz="2800" b="1" dirty="0">
                <a:solidFill>
                  <a:schemeClr val="bg1"/>
                </a:solidFill>
                <a:latin typeface="+mn-lt"/>
              </a:rPr>
              <a:t>„Doprinos branitelja i stradalnika Domovinskog rata u stvaranju digitalne i zelene Hrvatske”</a:t>
            </a:r>
            <a:br>
              <a:rPr lang="hr-HR" sz="2800" dirty="0">
                <a:solidFill>
                  <a:schemeClr val="bg1"/>
                </a:solidFill>
                <a:latin typeface="+mn-lt"/>
              </a:rPr>
            </a:br>
            <a:endParaRPr lang="hr-HR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467497" y="4489064"/>
            <a:ext cx="4282804" cy="839601"/>
          </a:xfrm>
        </p:spPr>
        <p:txBody>
          <a:bodyPr>
            <a:normAutofit fontScale="25000" lnSpcReduction="20000"/>
          </a:bodyPr>
          <a:lstStyle/>
          <a:p>
            <a:endParaRPr lang="hr-HR" sz="11200" dirty="0">
              <a:solidFill>
                <a:schemeClr val="tx1"/>
              </a:solidFill>
            </a:endParaRPr>
          </a:p>
          <a:p>
            <a:endParaRPr lang="hr-HR" sz="112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  <a:p>
            <a:r>
              <a:rPr lang="hr-HR" sz="160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hr-HR" sz="1600" dirty="0">
                <a:solidFill>
                  <a:schemeClr val="tx1"/>
                </a:solidFill>
              </a:rPr>
              <a:t>                                                                                       </a:t>
            </a: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r>
              <a:rPr lang="hr-HR" sz="4000" dirty="0">
                <a:solidFill>
                  <a:schemeClr val="tx1"/>
                </a:solidFill>
              </a:rPr>
              <a:t>                                                                                                            </a:t>
            </a: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8399"/>
            <a:ext cx="1154528" cy="83960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183" y="6150401"/>
            <a:ext cx="1711817" cy="707599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08C15AEE-B0E6-40D3-AE7E-89F4B1E6DD71}"/>
              </a:ext>
            </a:extLst>
          </p:cNvPr>
          <p:cNvSpPr/>
          <p:nvPr/>
        </p:nvSpPr>
        <p:spPr>
          <a:xfrm>
            <a:off x="3928904" y="6089709"/>
            <a:ext cx="3969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                 </a:t>
            </a:r>
            <a:r>
              <a:rPr lang="hr-HR" dirty="0">
                <a:solidFill>
                  <a:schemeClr val="bg1"/>
                </a:solidFill>
              </a:rPr>
              <a:t>Zagreb, 28. studenoga 2023.</a:t>
            </a:r>
          </a:p>
        </p:txBody>
      </p:sp>
      <p:pic>
        <p:nvPicPr>
          <p:cNvPr id="8" name="Rezervirano mjesto sadržaja 3">
            <a:extLst>
              <a:ext uri="{FF2B5EF4-FFF2-40B4-BE49-F238E27FC236}">
                <a16:creationId xmlns:a16="http://schemas.microsoft.com/office/drawing/2014/main" id="{219925C5-2C7C-4CDA-8A5F-A5E8F2F16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338" y="2640089"/>
            <a:ext cx="3017520" cy="8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3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1EEE7A-4FE4-4796-8588-55F1D8BD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95" y="558228"/>
            <a:ext cx="11113476" cy="1478570"/>
          </a:xfrm>
        </p:spPr>
        <p:txBody>
          <a:bodyPr>
            <a:normAutofit/>
          </a:bodyPr>
          <a:lstStyle/>
          <a:p>
            <a:pPr algn="ctr"/>
            <a:r>
              <a:rPr lang="hr-HR" sz="2800" dirty="0">
                <a:solidFill>
                  <a:schemeClr val="bg1"/>
                </a:solidFill>
                <a:cs typeface="Calibri" panose="020F0502020204030204" pitchFamily="34" charset="0"/>
              </a:rPr>
              <a:t>RAZVOJ BAZE ZNANJA za društveni razvoj </a:t>
            </a:r>
            <a:br>
              <a:rPr lang="hr-HR" sz="28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hr-HR" sz="2800" dirty="0">
                <a:solidFill>
                  <a:schemeClr val="bg1"/>
                </a:solidFill>
                <a:cs typeface="Calibri" panose="020F0502020204030204" pitchFamily="34" charset="0"/>
              </a:rPr>
              <a:t>- OBJAVA EDUKACIJA U VIDEOPREZENTACIJAMA I PUBLIKACIJA U DIGITALNOM OBLIKU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688AD970-B997-47DE-B087-639729B79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986" y="2219343"/>
            <a:ext cx="7028027" cy="3541712"/>
          </a:xfrm>
        </p:spPr>
      </p:pic>
    </p:spTree>
    <p:extLst>
      <p:ext uri="{BB962C8B-B14F-4D97-AF65-F5344CB8AC3E}">
        <p14:creationId xmlns:p14="http://schemas.microsoft.com/office/powerpoint/2010/main" val="92196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EF4EC3-D8F2-4BCF-9C64-B67E0709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897" y="54818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hr-HR" sz="3200" dirty="0">
                <a:solidFill>
                  <a:schemeClr val="bg1"/>
                </a:solidFill>
              </a:rPr>
              <a:t>BAZA ZNANJA ZA DRUŠTVENI RAZVOJ – ANALIZE, ISTRAŽIVANJA, ANKETE, JAVNE KAMPANJE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1679AF3B-A4F9-470A-960A-06A490EAF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414" y="2249487"/>
            <a:ext cx="7952762" cy="3757029"/>
          </a:xfrm>
        </p:spPr>
      </p:pic>
    </p:spTree>
    <p:extLst>
      <p:ext uri="{BB962C8B-B14F-4D97-AF65-F5344CB8AC3E}">
        <p14:creationId xmlns:p14="http://schemas.microsoft.com/office/powerpoint/2010/main" val="415828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E16FA8-19B6-4800-8FE3-AFA301B0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9014"/>
            <a:ext cx="10685670" cy="986354"/>
          </a:xfrm>
        </p:spPr>
        <p:txBody>
          <a:bodyPr>
            <a:normAutofit fontScale="90000"/>
          </a:bodyPr>
          <a:lstStyle/>
          <a:p>
            <a:pPr algn="ctr"/>
            <a:br>
              <a:rPr lang="hr-HR" dirty="0"/>
            </a:br>
            <a:r>
              <a:rPr lang="hr-HR" b="1" dirty="0">
                <a:solidFill>
                  <a:schemeClr val="bg1"/>
                </a:solidFill>
              </a:rPr>
              <a:t>UDRUGA SPECIJALNE POLICIJE IZ DOMOVINSKOG RATA RH </a:t>
            </a:r>
            <a:r>
              <a:rPr lang="hr-HR" dirty="0">
                <a:solidFill>
                  <a:schemeClr val="bg1"/>
                </a:solidFill>
              </a:rPr>
              <a:t>– digitalna hrvatska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1DEECA-C4CF-45EE-8CE7-4BF28BEB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6382" y="1657978"/>
            <a:ext cx="10178230" cy="2720239"/>
          </a:xfrm>
          <a:noFill/>
        </p:spPr>
        <p:txBody>
          <a:bodyPr>
            <a:normAutofit lnSpcReduction="10000"/>
          </a:bodyPr>
          <a:lstStyle/>
          <a:p>
            <a:pPr algn="just"/>
            <a:r>
              <a:rPr lang="hr-HR" b="1" dirty="0">
                <a:solidFill>
                  <a:schemeClr val="bg1"/>
                </a:solidFill>
              </a:rPr>
              <a:t>Udruga je zakoračila u proces digitalizacije objavljivanjem i digitaliziranjem monografija udruga članica zahvaljujući projektnoj aktivnosti u sklopu Javnog poziva Ministarstva hrvatskih branitelja. </a:t>
            </a:r>
          </a:p>
          <a:p>
            <a:pPr algn="just"/>
            <a:r>
              <a:rPr lang="hr-HR" b="1" dirty="0">
                <a:solidFill>
                  <a:schemeClr val="bg1"/>
                </a:solidFill>
              </a:rPr>
              <a:t>Do sada su na stranicama udruge objavljene tri monografije. Cilj udruge je nastaviti s digitalizacijom djela ove tematike, ali se i fokusirati na proces digitalizacije u svakodnevnom poslovanju tijekom narednih godina.</a:t>
            </a:r>
          </a:p>
          <a:p>
            <a:endParaRPr lang="hr-HR" dirty="0"/>
          </a:p>
        </p:txBody>
      </p:sp>
      <p:pic>
        <p:nvPicPr>
          <p:cNvPr id="4" name="image2.jpeg">
            <a:extLst>
              <a:ext uri="{FF2B5EF4-FFF2-40B4-BE49-F238E27FC236}">
                <a16:creationId xmlns:a16="http://schemas.microsoft.com/office/drawing/2014/main" id="{5856F420-65AF-4EDF-B3A5-D8C024106D0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98277" y="4378217"/>
            <a:ext cx="5643245" cy="235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6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DAE2A5-3846-4C3C-B7B2-BD08EB38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93" y="618518"/>
            <a:ext cx="10484531" cy="1019363"/>
          </a:xfrm>
        </p:spPr>
        <p:txBody>
          <a:bodyPr>
            <a:normAutofit/>
          </a:bodyPr>
          <a:lstStyle/>
          <a:p>
            <a:pPr algn="ctr"/>
            <a:r>
              <a:rPr lang="hr-HR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Zbor udruga veterana hrvatskih gardijskih postrojbi </a:t>
            </a:r>
            <a:r>
              <a:rPr lang="hr-HR" sz="28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 - digitalna hrvatska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CB3D27B-C09F-4F15-BA35-6C16518D6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203" y="1907299"/>
            <a:ext cx="10484531" cy="4644226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 fontScale="47500" lnSpcReduction="20000"/>
          </a:bodyPr>
          <a:lstStyle/>
          <a:p>
            <a:pPr algn="just"/>
            <a:r>
              <a:rPr lang="hr-HR" sz="4500" b="1" dirty="0">
                <a:solidFill>
                  <a:schemeClr val="bg1"/>
                </a:solidFill>
                <a:cs typeface="Calibri" panose="020F0502020204030204" pitchFamily="34" charset="0"/>
              </a:rPr>
              <a:t>Udruga primjenjuje  postupak digitalizacije dokumenata kako bi se smanjila potrošnja papira, te reciklira sve što se može ponovno iskoristiti. Također koristi materijale i usluge koji tijekom svog životnog vijeka smanjuju štetni učinak na okoliš.</a:t>
            </a:r>
          </a:p>
          <a:p>
            <a:pPr algn="just"/>
            <a:r>
              <a:rPr lang="hr-HR" sz="4500" b="1" dirty="0">
                <a:solidFill>
                  <a:schemeClr val="bg1"/>
                </a:solidFill>
                <a:cs typeface="Calibri" panose="020F0502020204030204" pitchFamily="34" charset="0"/>
              </a:rPr>
              <a:t>Obzirom na to da je udruga provodila trogodišnji projekt </a:t>
            </a:r>
            <a:r>
              <a:rPr lang="hr-HR" sz="4500" b="1" i="1" dirty="0">
                <a:solidFill>
                  <a:schemeClr val="bg1"/>
                </a:solidFill>
                <a:cs typeface="Calibri" panose="020F0502020204030204" pitchFamily="34" charset="0"/>
              </a:rPr>
              <a:t>Analiza društvenih faktora koji utječu na kvalitetu života braniteljske populacije - smjernice za budućnost,</a:t>
            </a:r>
            <a:r>
              <a:rPr lang="hr-HR" sz="4500" b="1" dirty="0">
                <a:solidFill>
                  <a:schemeClr val="bg1"/>
                </a:solidFill>
                <a:cs typeface="Calibri" panose="020F0502020204030204" pitchFamily="34" charset="0"/>
              </a:rPr>
              <a:t> koji je sufinancirala EU iz Europskog socijalnog fonda, u sklopu istog izrađene su online publikacije - kao digitalni materijal.</a:t>
            </a:r>
          </a:p>
          <a:p>
            <a:pPr algn="just"/>
            <a:r>
              <a:rPr lang="hr-HR" sz="4500" b="1" dirty="0">
                <a:solidFill>
                  <a:schemeClr val="bg1"/>
                </a:solidFill>
                <a:cs typeface="Calibri" panose="020F0502020204030204" pitchFamily="34" charset="0"/>
              </a:rPr>
              <a:t>Također je udruga izradila online platformu - Tematske mreže branitelji, na kojoj redovito ažurira informacije vezano uz provedbu projekta, te objavljuje sadržaje i dokumente u digitalnom obliku. </a:t>
            </a:r>
          </a:p>
          <a:p>
            <a:pPr algn="just"/>
            <a:r>
              <a:rPr lang="hr-HR" sz="4500" b="1" dirty="0">
                <a:solidFill>
                  <a:schemeClr val="bg1"/>
                </a:solidFill>
                <a:cs typeface="Calibri" panose="020F0502020204030204" pitchFamily="34" charset="0"/>
              </a:rPr>
              <a:t>Poveznica na istu: (</a:t>
            </a:r>
            <a:r>
              <a:rPr lang="hr-HR" sz="4500" b="1" i="1" dirty="0">
                <a:solidFill>
                  <a:schemeClr val="bg1"/>
                </a:solidFill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tematskemreze-branitelji.hr)</a:t>
            </a:r>
            <a:endParaRPr lang="hr-HR" sz="4500" b="1" i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br>
              <a:rPr lang="hr-HR" dirty="0">
                <a:solidFill>
                  <a:schemeClr val="bg1"/>
                </a:solidFill>
              </a:rPr>
            </a:br>
            <a:endParaRPr lang="hr-HR" dirty="0">
              <a:solidFill>
                <a:schemeClr val="bg1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861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4.png">
            <a:extLst>
              <a:ext uri="{FF2B5EF4-FFF2-40B4-BE49-F238E27FC236}">
                <a16:creationId xmlns:a16="http://schemas.microsoft.com/office/drawing/2014/main" id="{7ACD4C16-AC15-46BA-B474-1A25744FCC6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89214" y="365046"/>
            <a:ext cx="6436799" cy="125727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BEAE1FC-F0AE-4FF7-B24A-2975E7DA2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52" y="1975688"/>
            <a:ext cx="9680896" cy="471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01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E16FA8-19B6-4800-8FE3-AFA301B0B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072" y="224518"/>
            <a:ext cx="9905998" cy="1478570"/>
          </a:xfrm>
        </p:spPr>
        <p:txBody>
          <a:bodyPr>
            <a:normAutofit fontScale="90000"/>
          </a:bodyPr>
          <a:lstStyle/>
          <a:p>
            <a:pPr algn="ctr"/>
            <a:br>
              <a:rPr lang="hr-HR" dirty="0"/>
            </a:br>
            <a:r>
              <a:rPr lang="hr-HR" b="1" dirty="0">
                <a:solidFill>
                  <a:schemeClr val="bg1"/>
                </a:solidFill>
              </a:rPr>
              <a:t>PUBLIKACIJE – TEMATSKE MREŽE BRANITELJI</a:t>
            </a:r>
            <a:br>
              <a:rPr lang="hr-HR" b="1" dirty="0">
                <a:solidFill>
                  <a:schemeClr val="bg1"/>
                </a:solidFill>
              </a:rPr>
            </a:b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F7A7DE5-2A3E-4529-A5F3-B7A158D25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92" y="1949388"/>
            <a:ext cx="5769864" cy="411937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9CCE5E4-4F9D-4EA4-A35A-E38490474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055" y="1949387"/>
            <a:ext cx="5581015" cy="411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03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434BA2-69AE-4C60-9555-BA8C7BAE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10303660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Doprinos branitelja i stradalnika Domovinskog rata u stvaranju Zelene Hrvatske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FDEEF6-84D9-4A94-8B3E-5C8C2262C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89995"/>
          </a:xfr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4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/>
          </a:bodyPr>
          <a:lstStyle/>
          <a:p>
            <a:pPr algn="just"/>
            <a:r>
              <a:rPr lang="hr-HR" b="1" dirty="0">
                <a:solidFill>
                  <a:schemeClr val="bg1"/>
                </a:solidFill>
              </a:rPr>
              <a:t>Provedbom aktivnosti udruge branitelja i stradalnika Domovinskog rata kontinuirano rade na rehabilitaciji, solidarnosti, humanitarnim akcijama i jačanju svijesti svojih članova o važnosti ekologije i zaštite okoliša.</a:t>
            </a:r>
          </a:p>
          <a:p>
            <a:pPr algn="just"/>
            <a:r>
              <a:rPr lang="hr-HR" b="1" dirty="0">
                <a:solidFill>
                  <a:schemeClr val="bg1"/>
                </a:solidFill>
              </a:rPr>
              <a:t>U nastavku ćemo nastojati opisati izniman doprinos članova udruga u provođenju aktivnosti edukacija, ronilačko ekoloških akcija čišćenja i zaštite prirodne i kulturne baštine podmorja, pošumljavanja i drugih eko-akcija u svrhu zaštite okoliša i razvoja Zelene Hrvatske.</a:t>
            </a:r>
          </a:p>
        </p:txBody>
      </p:sp>
    </p:spTree>
    <p:extLst>
      <p:ext uri="{BB962C8B-B14F-4D97-AF65-F5344CB8AC3E}">
        <p14:creationId xmlns:p14="http://schemas.microsoft.com/office/powerpoint/2010/main" val="3259050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395A52-50BE-4A3A-8A82-F79B1C8E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433231"/>
            <a:ext cx="10705767" cy="1478570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HVIDR-</a:t>
            </a:r>
            <a:r>
              <a:rPr lang="hr-HR" sz="3200" b="1" cap="non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r-H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RH – DOPRINOS RAZVOJU ZELENE HRVATSKE</a:t>
            </a:r>
          </a:p>
        </p:txBody>
      </p:sp>
      <p:pic>
        <p:nvPicPr>
          <p:cNvPr id="4" name="Picture 6" descr="H-vidra 01 JPEG">
            <a:extLst>
              <a:ext uri="{FF2B5EF4-FFF2-40B4-BE49-F238E27FC236}">
                <a16:creationId xmlns:a16="http://schemas.microsoft.com/office/drawing/2014/main" id="{B0F37F55-9CD3-4996-A2DB-DD441F418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91" y="3819089"/>
            <a:ext cx="2331720" cy="23067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994E13F6-23FD-4F5A-A0A6-BDD2651F582C}"/>
              </a:ext>
            </a:extLst>
          </p:cNvPr>
          <p:cNvSpPr/>
          <p:nvPr/>
        </p:nvSpPr>
        <p:spPr>
          <a:xfrm>
            <a:off x="2090056" y="1632489"/>
            <a:ext cx="8531051" cy="2059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hr-HR" dirty="0">
              <a:latin typeface="Arial Rounded MT Bold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sklopu članice HVIDR-a RH – Udruge HVIDR-a SPLIT  utemeljena je 1996. godine Ronilačko-ekološka sekcija od </a:t>
            </a:r>
          </a:p>
          <a:p>
            <a:pPr algn="ctr">
              <a:lnSpc>
                <a:spcPct val="90000"/>
              </a:lnSpc>
              <a:defRPr/>
            </a:pPr>
            <a:r>
              <a:rPr lang="hr-H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koje je nastala današnja udruga </a:t>
            </a:r>
          </a:p>
          <a:p>
            <a:pPr algn="ctr">
              <a:lnSpc>
                <a:spcPct val="90000"/>
              </a:lnSpc>
              <a:defRPr/>
            </a:pPr>
            <a:endParaRPr lang="hr-H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hr-HR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RONILAČKO-EKOLOŠKI KLUB UDRUGE HVIDR-a SPLIT</a:t>
            </a:r>
          </a:p>
        </p:txBody>
      </p:sp>
    </p:spTree>
    <p:extLst>
      <p:ext uri="{BB962C8B-B14F-4D97-AF65-F5344CB8AC3E}">
        <p14:creationId xmlns:p14="http://schemas.microsoft.com/office/powerpoint/2010/main" val="1071713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B0F30F-F395-47F4-9C2C-4D39C43D3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10102692" cy="727961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Djelatnosti udruge REK HVIDR-</a:t>
            </a:r>
            <a:r>
              <a:rPr lang="hr-HR" cap="none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hr-HR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SPLIT:</a:t>
            </a:r>
            <a:br>
              <a:rPr lang="hr-HR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8A6AD24-F71F-499D-B711-0EA5CECE8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686" y="1416817"/>
            <a:ext cx="10379773" cy="493374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endParaRPr lang="hr-HR" dirty="0"/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Rehabilitacija i resocijalizacija hrvatskih branitelja iz Domovinskog rata i HRVI-a,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Provođenje eko-akcija čišćenja podmorja,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Zaštita prirodne i kulturne baštine podmorja,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Podučavanje u ronjenju i edukacija mladeži u podvodnim vještinama,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Priprema i uvježbavanje za sudjelovanje u športskim natjecanjima,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Zaštita i spašavanje iz vode (mora) - postrojbe Civilne zaštite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Sudjelovanje u znanstvenim istraživanjima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Razvoj djelatnosti tehničke kulture i dr.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4429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5ECB8-4798-467E-8ECD-6DDEF1BF4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670" y="512466"/>
            <a:ext cx="9905998" cy="966104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POKRENUTI PROJEKTI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E67EB9-9928-4FAF-832A-36104C388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434" y="1657978"/>
            <a:ext cx="11143622" cy="4461468"/>
          </a:xfrm>
          <a:solidFill>
            <a:schemeClr val="tx1">
              <a:lumMod val="75000"/>
            </a:schemeClr>
          </a:solidFill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Program rehabilitacije branitelja i HRVI-a kroz aktivnosti ronjenja 1998.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Zaštita prirodne i kulturne baštine  podmorja Jadrana 2000.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Ekološko-humanitarno djelovanje, edukacija mladih i osoba sa posebnim potrebama 2003.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Rehabilitacija invalida Domovinskog rata kroz ronilačko ekološke aktivnosti čišćenja podmorja. 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Edukacija mladih u zaštiti prirodne i kulturne baštine 2004. </a:t>
            </a:r>
          </a:p>
          <a:p>
            <a:pPr algn="just">
              <a:lnSpc>
                <a:spcPct val="80000"/>
              </a:lnSpc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Iskorjenjivanje ALGI RODA CALUERPA (TAXIFOLIA I RACEMOSE) - rehabilitacija HRVI-a i branitelja kroz ronilačke-eko aktivnosti i zaštitu prirodne baštine Jadranskog mora.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663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810">
              <a:srgbClr val="0070C0"/>
            </a:gs>
            <a:gs pos="84614">
              <a:srgbClr val="D2E9AE"/>
            </a:gs>
            <a:gs pos="91823">
              <a:srgbClr val="DAEDBC"/>
            </a:gs>
            <a:gs pos="77000">
              <a:schemeClr val="bg2">
                <a:lumMod val="60000"/>
                <a:lumOff val="40000"/>
              </a:schemeClr>
            </a:gs>
            <a:gs pos="91000">
              <a:schemeClr val="bg2">
                <a:lumMod val="40000"/>
                <a:lumOff val="60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83807">
              <a:srgbClr val="0066FF"/>
            </a:gs>
            <a:gs pos="83000">
              <a:schemeClr val="accent1">
                <a:lumMod val="45000"/>
                <a:lumOff val="5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493886" y="462223"/>
            <a:ext cx="7766936" cy="4866441"/>
          </a:xfrm>
          <a:gradFill flip="none" rotWithShape="1">
            <a:gsLst>
              <a:gs pos="79810">
                <a:srgbClr val="0070C0"/>
              </a:gs>
              <a:gs pos="84614">
                <a:srgbClr val="D2E9AE"/>
              </a:gs>
              <a:gs pos="15385">
                <a:schemeClr val="bg2">
                  <a:lumMod val="40000"/>
                  <a:lumOff val="60000"/>
                </a:schemeClr>
              </a:gs>
              <a:gs pos="91823">
                <a:srgbClr val="DAEDBC"/>
              </a:gs>
              <a:gs pos="91000">
                <a:schemeClr val="bg2">
                  <a:lumMod val="40000"/>
                  <a:lumOff val="60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83807">
                <a:srgbClr val="0066FF"/>
              </a:gs>
              <a:gs pos="83000">
                <a:schemeClr val="accent1">
                  <a:lumMod val="45000"/>
                  <a:lumOff val="55000"/>
                </a:schemeClr>
              </a:gs>
            </a:gsLst>
            <a:lin ang="5400000" scaled="1"/>
            <a:tileRect/>
          </a:gradFill>
          <a:ln>
            <a:solidFill>
              <a:schemeClr val="bg2">
                <a:lumMod val="50000"/>
              </a:schemeClr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pPr lvl="0" algn="ctr"/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r>
              <a:rPr lang="hr-HR" sz="3600" b="1" dirty="0">
                <a:solidFill>
                  <a:schemeClr val="bg1"/>
                </a:solidFill>
              </a:rPr>
              <a:t>9. CENTAR ZNANJA </a:t>
            </a: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3600" dirty="0"/>
            </a:br>
            <a:br>
              <a:rPr lang="hr-HR" sz="2700" b="1" dirty="0">
                <a:solidFill>
                  <a:schemeClr val="tx1"/>
                </a:solidFill>
              </a:rPr>
            </a:br>
            <a:br>
              <a:rPr lang="hr-HR" sz="4400" dirty="0">
                <a:solidFill>
                  <a:schemeClr val="tx1"/>
                </a:solidFill>
              </a:rPr>
            </a:br>
            <a:endParaRPr lang="hr-HR" sz="4000" dirty="0">
              <a:solidFill>
                <a:schemeClr val="tx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467497" y="4489064"/>
            <a:ext cx="4282804" cy="839601"/>
          </a:xfrm>
        </p:spPr>
        <p:txBody>
          <a:bodyPr>
            <a:normAutofit fontScale="25000" lnSpcReduction="20000"/>
          </a:bodyPr>
          <a:lstStyle/>
          <a:p>
            <a:endParaRPr lang="hr-HR" sz="112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r>
              <a:rPr lang="hr-HR" sz="4000" dirty="0">
                <a:solidFill>
                  <a:schemeClr val="tx1"/>
                </a:solidFill>
              </a:rPr>
              <a:t>                                                                                                            </a:t>
            </a: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8C15AEE-B0E6-40D3-AE7E-89F4B1E6DD71}"/>
              </a:ext>
            </a:extLst>
          </p:cNvPr>
          <p:cNvSpPr/>
          <p:nvPr/>
        </p:nvSpPr>
        <p:spPr>
          <a:xfrm>
            <a:off x="3896060" y="5884347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        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BDFB8425-3F43-43AC-8359-B1EDB1BAF83C}"/>
              </a:ext>
            </a:extLst>
          </p:cNvPr>
          <p:cNvSpPr/>
          <p:nvPr/>
        </p:nvSpPr>
        <p:spPr>
          <a:xfrm>
            <a:off x="2494082" y="2892566"/>
            <a:ext cx="7766936" cy="23698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endParaRPr lang="hr-HR" sz="3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hr-HR" sz="2800" b="1" dirty="0">
                <a:solidFill>
                  <a:schemeClr val="bg1"/>
                </a:solidFill>
                <a:ea typeface="Times New Roman" panose="02020603050405020304" pitchFamily="18" charset="0"/>
              </a:rPr>
              <a:t>Područje djelovanja 9. Centra znanja za društveni razvoj je unaprjeđenje kvalitete življenja hrvatskih branitelja i stradalnika iz Domovinskog rata.</a:t>
            </a:r>
          </a:p>
          <a:p>
            <a:pPr marL="449580">
              <a:spcAft>
                <a:spcPts val="0"/>
              </a:spcAft>
            </a:pPr>
            <a:r>
              <a:rPr lang="hr-HR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hr-H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57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2F1657-4723-475D-9843-DF9860E11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24110"/>
            <a:ext cx="5787851" cy="128089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Eko-akcija </a:t>
            </a:r>
            <a:r>
              <a:rPr lang="hr-HR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Terra</a:t>
            </a:r>
            <a:r>
              <a:rPr lang="hr-H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hr-H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2002. - Vis-</a:t>
            </a:r>
            <a:r>
              <a:rPr lang="hr-HR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Biševo</a:t>
            </a:r>
            <a:endParaRPr lang="hr-HR" sz="2400" b="1" dirty="0">
              <a:solidFill>
                <a:schemeClr val="bg1"/>
              </a:solidFill>
            </a:endParaRP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86F8A23C-2497-4F2E-85BC-D4931AEAA8CA}"/>
              </a:ext>
            </a:extLst>
          </p:cNvPr>
          <p:cNvSpPr/>
          <p:nvPr/>
        </p:nvSpPr>
        <p:spPr>
          <a:xfrm>
            <a:off x="7678394" y="1264555"/>
            <a:ext cx="266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1DF1B9AB-C09E-487A-A203-C3A5A048D9E5}"/>
              </a:ext>
            </a:extLst>
          </p:cNvPr>
          <p:cNvSpPr/>
          <p:nvPr/>
        </p:nvSpPr>
        <p:spPr>
          <a:xfrm>
            <a:off x="6732396" y="1075174"/>
            <a:ext cx="5144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EKO-AKCIJA IMOTSKI-MODRO JEZERO 2003. (prosvjed</a:t>
            </a:r>
            <a:r>
              <a:rPr lang="hr-H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hr-HR" b="1" dirty="0"/>
          </a:p>
        </p:txBody>
      </p:sp>
      <p:pic>
        <p:nvPicPr>
          <p:cNvPr id="8" name="Picture 4" descr="slide0139_image407">
            <a:extLst>
              <a:ext uri="{FF2B5EF4-FFF2-40B4-BE49-F238E27FC236}">
                <a16:creationId xmlns:a16="http://schemas.microsoft.com/office/drawing/2014/main" id="{B3B8FF94-0331-419D-AD36-D7DBD9EDE4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5" y="2470550"/>
            <a:ext cx="5248816" cy="38699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3-04-03 032">
            <a:extLst>
              <a:ext uri="{FF2B5EF4-FFF2-40B4-BE49-F238E27FC236}">
                <a16:creationId xmlns:a16="http://schemas.microsoft.com/office/drawing/2014/main" id="{629BAFA1-5BA7-48F0-9CDB-6D7CF3FC6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21" y="2454367"/>
            <a:ext cx="5951973" cy="377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345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B927E7-FC40-492B-8D41-96D3AB6E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Eko-akcija Dubrovnik 2004.</a:t>
            </a:r>
          </a:p>
        </p:txBody>
      </p:sp>
      <p:pic>
        <p:nvPicPr>
          <p:cNvPr id="4" name="Picture 4" descr="slide0139_image409">
            <a:extLst>
              <a:ext uri="{FF2B5EF4-FFF2-40B4-BE49-F238E27FC236}">
                <a16:creationId xmlns:a16="http://schemas.microsoft.com/office/drawing/2014/main" id="{487BA02F-3DB5-4F4E-A0BB-057B6FCDEC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69" y="2097088"/>
            <a:ext cx="4908700" cy="44683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5070039">
            <a:extLst>
              <a:ext uri="{FF2B5EF4-FFF2-40B4-BE49-F238E27FC236}">
                <a16:creationId xmlns:a16="http://schemas.microsoft.com/office/drawing/2014/main" id="{651ED76A-9985-4D46-836E-09F5281B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4199" y="2097088"/>
            <a:ext cx="6112256" cy="44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84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2F1657-4723-475D-9843-DF9860E11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26" y="624110"/>
            <a:ext cx="5030874" cy="1280890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chemeClr val="bg1"/>
                </a:solidFill>
              </a:rPr>
              <a:t>SPLIT EKO 2014. - Zapadna obala</a:t>
            </a:r>
            <a:endParaRPr lang="hr-HR" sz="2400" dirty="0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15EEDC6-EC92-4F82-85D9-B4785421E8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880" y="2220686"/>
            <a:ext cx="6046905" cy="42504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CBB60-06C9-4D0D-82F7-1F25DBBBD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86" y="2220686"/>
            <a:ext cx="5639044" cy="42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6F8A23C-2497-4F2E-85BC-D4931AEAA8CA}"/>
              </a:ext>
            </a:extLst>
          </p:cNvPr>
          <p:cNvSpPr/>
          <p:nvPr/>
        </p:nvSpPr>
        <p:spPr>
          <a:xfrm>
            <a:off x="7254910" y="1346479"/>
            <a:ext cx="49602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 EKO ŽNJAN - DUILOVO 2015.</a:t>
            </a:r>
            <a:endParaRPr lang="hr-HR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34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24EC76-3791-4E56-ADD6-C660647B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94" y="624110"/>
            <a:ext cx="4722282" cy="1280890"/>
          </a:xfrm>
        </p:spPr>
        <p:txBody>
          <a:bodyPr>
            <a:normAutofit/>
          </a:bodyPr>
          <a:lstStyle/>
          <a:p>
            <a:r>
              <a:rPr lang="hr-HR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 EKO 2022. - </a:t>
            </a:r>
            <a:r>
              <a:rPr lang="hr-HR" sz="2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Kašjuni</a:t>
            </a:r>
            <a:endParaRPr lang="hr-HR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DBA747-497B-4334-AD9E-D96E551735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4" y="1998742"/>
            <a:ext cx="4491613" cy="354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EA1FF5D3-07E5-461B-BD19-6A6D63ED90E6}"/>
              </a:ext>
            </a:extLst>
          </p:cNvPr>
          <p:cNvSpPr/>
          <p:nvPr/>
        </p:nvSpPr>
        <p:spPr>
          <a:xfrm>
            <a:off x="4666007" y="462224"/>
            <a:ext cx="7525992" cy="4998049"/>
          </a:xfrm>
          <a:prstGeom prst="rect">
            <a:avLst/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hr-HR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hr-HR" sz="2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SPLIT EKO 2003. – 2023.</a:t>
            </a:r>
          </a:p>
          <a:p>
            <a:pPr>
              <a:lnSpc>
                <a:spcPct val="80000"/>
              </a:lnSpc>
              <a:defRPr/>
            </a:pPr>
            <a:endParaRPr lang="hr-HR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Tradicionalna eko manifestacija u Splitu od 2003. povodom Svjetskog dana zaštite okoliša 05. lipnja. REK HVIDR-a Split je nositelj i organizator ispred Grada Splita i Županije SD.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hr-HR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 zadnjih 10 godina okuplja 100 - 130 </a:t>
            </a:r>
            <a:r>
              <a:rPr lang="hr-HR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ronitelja</a:t>
            </a: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iz cijele RH, BiH i Slovenije 2019. na </a:t>
            </a:r>
            <a:r>
              <a:rPr lang="hr-HR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Žnjanu</a:t>
            </a: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je sudjelovalo cca 350 sudionika, 115 </a:t>
            </a:r>
            <a:r>
              <a:rPr lang="hr-HR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ronitelja</a:t>
            </a: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Crveni križ, Skautski zbor grada Splita i dr.  Snimljena je i milenijska fotografija istaknutog fotografa Šime </a:t>
            </a:r>
            <a:r>
              <a:rPr lang="hr-HR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Strikomana</a:t>
            </a: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hr-HR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Samo na SPLIT EKO 2022. izvađeno je 15 tona otpada koje je odmah zbrinula Čistoća d.o.o. Split.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hr-HR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Akcije podupiru Hrvatski ronilački savez, Turistička zajednica Splitsko dalmatinske županije, HV, MUP-a, CZ i ostale institucija gdje su HRVI i ratni veterani nositelji organizacije. 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hr-HR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Pored ove manifestacije REK HVIDR-a Split organizira još 7-8 aktivnosti, te njeni članovi godišnje u prosjeku sudjeluju na još 20-25 eko-akcija.</a:t>
            </a:r>
          </a:p>
        </p:txBody>
      </p:sp>
    </p:spTree>
    <p:extLst>
      <p:ext uri="{BB962C8B-B14F-4D97-AF65-F5344CB8AC3E}">
        <p14:creationId xmlns:p14="http://schemas.microsoft.com/office/powerpoint/2010/main" val="2666994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EBEFBE-9FBC-445F-BD09-0F6BC8443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UDRUGA VETERANA 4. GARDIJSKE BRIGADE 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RONILAČKI KLUB  -   ZELENA HRVATSKA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E1ECD49-D514-4DF8-828D-85925C9BF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89995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47500" lnSpcReduction="20000"/>
          </a:bodyPr>
          <a:lstStyle/>
          <a:p>
            <a:pPr algn="just"/>
            <a:r>
              <a:rPr lang="hr-HR" sz="37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 akciji čišćenja podmorja u Splitu i ove su godine veterani Ronilačkog kluba 4. gardijske brigade, u suradnji s Lučkom upravom Split, izvukli najmanje 20 tona glomaznog otpada iz gradske luke. Razni otpad, od guma, preko frižidera, cijevi, ograda pa sve do raspela, završio je u moru.</a:t>
            </a:r>
          </a:p>
          <a:p>
            <a:pPr algn="just"/>
            <a:r>
              <a:rPr lang="hr-HR" sz="37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Ronilački klub veterana 4. gardijske brigade održao je drugu ekološku akciju čišćenja podmorja na plaži </a:t>
            </a:r>
            <a:r>
              <a:rPr lang="hr-HR" sz="3700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Žnjan</a:t>
            </a:r>
            <a:r>
              <a:rPr lang="hr-HR" sz="37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U sklopu projekta 'Eko ronjenjem protiv morskog otpada' očistili su tri uvale uključujući i plažu za osobe s invaliditetom.</a:t>
            </a:r>
          </a:p>
          <a:p>
            <a:pPr algn="just"/>
            <a:r>
              <a:rPr lang="hr-HR" sz="37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Monitoring morskog otpada je pokazao da su njegove količine u moru ipak manje, što je posljedica podizanja razine ekološke svijesti i činjenice da su ovakvi projekti prepoznati od strane šire javnosti.</a:t>
            </a:r>
          </a:p>
          <a:p>
            <a:pPr algn="just"/>
            <a:r>
              <a:rPr lang="hr-HR" sz="37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 Također je održana i ekološka akcija čišćenja podmorja u povodu Dana HRM-a, kao i druge akcije na koje je udruga iznimno ponosna.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5041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B4707C-6DA5-4A61-8E1C-BBFD6441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Eko-akcije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RONILAČKog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kluba VETERANA 4. GARDIJSKE BRIGADE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E7AA035-5141-4FFD-B8EE-3274B9B40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181" y="2342605"/>
            <a:ext cx="5050819" cy="3778250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7C206F4-AD6E-4F89-A7D5-3479E6A67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42606"/>
            <a:ext cx="5368413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52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FD9B42-B8BC-4FBC-86C5-5B2037A6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Akcije čišćenja podmorja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RONILAČKog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kluba VETERANA 4. GARDIJSKE BRIGADE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9E838BE-1FE6-4D24-AF74-089D2001B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143" y="2123552"/>
            <a:ext cx="5042148" cy="377825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A3536E2-CCB1-4418-A272-D2389DF4B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794" y="2123552"/>
            <a:ext cx="5072063" cy="38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39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3285E7-DE69-417C-BF07-3031BE82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Akcije čišćenja podmorja</a:t>
            </a: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BC901EF-8D4A-4F12-B42D-B2EFF4840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254182"/>
            <a:ext cx="5037666" cy="377825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EBE018E-323C-4B02-9783-4D9413A4A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687" y="2217375"/>
            <a:ext cx="3810000" cy="423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95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EC6B5B-F8D4-4EA2-8717-1193055B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UDRUGA VETERANA 5. GARDIJSKE BRIGADE „Sokolovi" </a:t>
            </a:r>
            <a:b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ZELENA HRVATSKA</a:t>
            </a:r>
            <a:b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3A5DA6C-DA61-4640-9FBB-FC7C9AD26F36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/>
          <a:lstStyle/>
          <a:p>
            <a:pPr algn="just"/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 sklopu velikog ekološkog projekta „Od izvora do mora“ koji za cilj ima smanjenje onečišćenja i buđenje svijesti o važnosti zaštite okoliša i pravilnog zbrinjavanja otpada, u posljednje dvije godine je iz prirode uklonjeno gotovo 40 tona otpada.</a:t>
            </a:r>
          </a:p>
          <a:p>
            <a:pPr algn="just"/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 projektu je sudjelovalo oko 1.400 volontera, dok je u zadnjim aktivnostima u čišćenju Banje u Vinkovcima sudjelovalo oko 150 volontera, uključujući i „Sokolove“.</a:t>
            </a:r>
          </a:p>
        </p:txBody>
      </p:sp>
    </p:spTree>
    <p:extLst>
      <p:ext uri="{BB962C8B-B14F-4D97-AF65-F5344CB8AC3E}">
        <p14:creationId xmlns:p14="http://schemas.microsoft.com/office/powerpoint/2010/main" val="4156806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199A59-004F-48DC-A7BE-650B5358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UV5GBR "Sokolovi" - sudjelovali u čišćenju okoliša Banje</a:t>
            </a:r>
          </a:p>
        </p:txBody>
      </p:sp>
      <p:pic>
        <p:nvPicPr>
          <p:cNvPr id="1026" name="Picture 2" descr="D81dde7813bd99a2f6a5498a2ec932ec XL">
            <a:extLst>
              <a:ext uri="{FF2B5EF4-FFF2-40B4-BE49-F238E27FC236}">
                <a16:creationId xmlns:a16="http://schemas.microsoft.com/office/drawing/2014/main" id="{986680C7-3234-4654-9889-05AD67A185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66" y="2323584"/>
            <a:ext cx="5670919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ja 5 2023 1">
            <a:extLst>
              <a:ext uri="{FF2B5EF4-FFF2-40B4-BE49-F238E27FC236}">
                <a16:creationId xmlns:a16="http://schemas.microsoft.com/office/drawing/2014/main" id="{1CC2FD1E-8535-4C72-A446-F27E08AC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05" y="2294374"/>
            <a:ext cx="5048250" cy="383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317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9810">
              <a:srgbClr val="0070C0"/>
            </a:gs>
            <a:gs pos="84614">
              <a:srgbClr val="D2E9AE"/>
            </a:gs>
            <a:gs pos="91823">
              <a:srgbClr val="DAEDBC"/>
            </a:gs>
            <a:gs pos="77000">
              <a:schemeClr val="bg2">
                <a:lumMod val="60000"/>
                <a:lumOff val="40000"/>
              </a:schemeClr>
            </a:gs>
            <a:gs pos="91000">
              <a:schemeClr val="bg2">
                <a:lumMod val="40000"/>
                <a:lumOff val="60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83807">
              <a:srgbClr val="0066FF"/>
            </a:gs>
            <a:gs pos="83000">
              <a:schemeClr val="accent1">
                <a:lumMod val="45000"/>
                <a:lumOff val="55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53737" y="171414"/>
            <a:ext cx="8636292" cy="847489"/>
          </a:xfrm>
          <a:ln>
            <a:solidFill>
              <a:srgbClr val="0066FF"/>
            </a:solidFill>
          </a:ln>
        </p:spPr>
        <p:txBody>
          <a:bodyPr>
            <a:noAutofit/>
          </a:bodyPr>
          <a:lstStyle/>
          <a:p>
            <a:pPr algn="ctr"/>
            <a:br>
              <a:rPr lang="hr-HR" sz="2400" b="1" dirty="0">
                <a:solidFill>
                  <a:schemeClr val="bg1"/>
                </a:solidFill>
              </a:rPr>
            </a:br>
            <a:br>
              <a:rPr lang="hr-HR" sz="2400" b="1" dirty="0">
                <a:solidFill>
                  <a:schemeClr val="bg1"/>
                </a:solidFill>
              </a:rPr>
            </a:br>
            <a:r>
              <a:rPr lang="hr-HR" sz="2400" b="1" dirty="0">
                <a:solidFill>
                  <a:schemeClr val="bg1"/>
                </a:solidFill>
              </a:rPr>
              <a:t>9. Centar znanja - 14 udruga iz Domovinskog rata</a:t>
            </a:r>
            <a:br>
              <a:rPr lang="hr-HR" sz="2400" b="1" dirty="0">
                <a:solidFill>
                  <a:schemeClr val="bg1"/>
                </a:solidFill>
              </a:rPr>
            </a:br>
            <a:r>
              <a:rPr lang="hr-HR" sz="2400" b="1" cap="none" dirty="0">
                <a:solidFill>
                  <a:schemeClr val="bg1"/>
                </a:solidFill>
              </a:rPr>
              <a:t>do </a:t>
            </a:r>
            <a:r>
              <a:rPr lang="hr-HR" sz="2400" b="1" dirty="0">
                <a:solidFill>
                  <a:schemeClr val="bg1"/>
                </a:solidFill>
              </a:rPr>
              <a:t>2023. </a:t>
            </a:r>
            <a:r>
              <a:rPr lang="hr-HR" sz="2400" b="1" cap="none" dirty="0">
                <a:solidFill>
                  <a:schemeClr val="bg1"/>
                </a:solidFill>
              </a:rPr>
              <a:t>godine   </a:t>
            </a:r>
            <a:br>
              <a:rPr lang="hr-HR" sz="2400" b="1" dirty="0">
                <a:solidFill>
                  <a:schemeClr val="bg1"/>
                </a:solidFill>
              </a:rPr>
            </a:br>
            <a:endParaRPr lang="hr-HR" sz="2400" b="1" dirty="0">
              <a:solidFill>
                <a:schemeClr val="bg1"/>
              </a:solidFill>
            </a:endParaRPr>
          </a:p>
        </p:txBody>
      </p:sp>
      <p:pic>
        <p:nvPicPr>
          <p:cNvPr id="20" name="Rezervirano mjesto sadržaja 1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632">
            <a:off x="9881279" y="80030"/>
            <a:ext cx="1068387" cy="1087580"/>
          </a:xfr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118">
            <a:off x="11160060" y="84180"/>
            <a:ext cx="889253" cy="1031286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3412">
            <a:off x="9641545" y="5310189"/>
            <a:ext cx="1289290" cy="1297249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946">
            <a:off x="9750915" y="1281769"/>
            <a:ext cx="1181579" cy="1181579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891">
            <a:off x="11146480" y="5373615"/>
            <a:ext cx="943108" cy="1052922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0620">
            <a:off x="205189" y="3791135"/>
            <a:ext cx="1068066" cy="1074539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4443">
            <a:off x="147017" y="1310812"/>
            <a:ext cx="1109665" cy="1096376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494">
            <a:off x="9503942" y="2633297"/>
            <a:ext cx="1304991" cy="1288978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880">
            <a:off x="11062910" y="3892889"/>
            <a:ext cx="968002" cy="1379764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5020">
            <a:off x="273193" y="5144483"/>
            <a:ext cx="1061656" cy="1554866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315">
            <a:off x="11110782" y="1281141"/>
            <a:ext cx="1047492" cy="1096308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093">
            <a:off x="88844" y="2616217"/>
            <a:ext cx="1034986" cy="1022048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715">
            <a:off x="9491906" y="3949104"/>
            <a:ext cx="1292238" cy="1292238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968">
            <a:off x="10989721" y="2471534"/>
            <a:ext cx="1150975" cy="1299810"/>
          </a:xfrm>
          <a:prstGeom prst="rect">
            <a:avLst/>
          </a:prstGeom>
        </p:spPr>
      </p:pic>
      <p:sp>
        <p:nvSpPr>
          <p:cNvPr id="34" name="TekstniOkvir 33"/>
          <p:cNvSpPr txBox="1"/>
          <p:nvPr/>
        </p:nvSpPr>
        <p:spPr>
          <a:xfrm>
            <a:off x="1572688" y="1318488"/>
            <a:ext cx="7749383" cy="489364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Savez udruga obitelji zatočenih i nestalih hrvatskih branitelja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Zajednica županijskih zajednica, udruga i članova HVIDR-a RH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Udruga djece poginulih i nestalih hrvatskih branitelja Domovinskog rata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Udruga hrvatskih dragovoljaca Domovinskog rata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Udruga dragovoljaca i veterana Domovinskog rata Republike Hrvatske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Zbor udruga veterana hrvatskih gardijskih postrojbi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Udruga veterana 4. gardijske brigade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Udruga 5. gardijske brigade „Sokolovi“.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Udruga specijalne policije iz Domovinskog rata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Zajednica udruga hrvatskih branitelja liječenih od posttraumatskog stresnog poremećaja Republike Hrvatske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Zajednica udruga hrvatskih civilnih stradalnika iz Domovinskog rata Hrvatske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Udruga branitelja i veterana vojne policije iz Domovinskog rata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Udruga Bojna Frankopan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</a:rPr>
              <a:t>Hrvatski časnički zbor – zajednica udruga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667634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1A66C0-56FE-46E1-9E4A-20CD6369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18518"/>
            <a:ext cx="11213960" cy="1478570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Udruga hrvatskih dragovoljaca domovinskog rata </a:t>
            </a:r>
            <a:r>
              <a:rPr lang="hr-HR" sz="32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r-H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ZELENA HRVATSKA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D72C0BD6-948F-4404-B705-0A9586794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Partner </a:t>
            </a:r>
            <a:r>
              <a:rPr lang="hr-HR" sz="28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SAVEZA IZVIĐAČA HRVATSKE na projektu</a:t>
            </a:r>
          </a:p>
          <a:p>
            <a:endParaRPr lang="hr-HR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5F7AE89-F6E3-4EF8-B8BB-CF50DB890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962" y="1825783"/>
            <a:ext cx="1015125" cy="117726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10AFE2C-25BF-4305-9239-165EBDCD3E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23" y="3356149"/>
            <a:ext cx="6982976" cy="190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4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999F33-50A7-41C2-A5CD-85A748F2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05319"/>
          </a:xfrm>
        </p:spPr>
        <p:txBody>
          <a:bodyPr>
            <a:normAutofit fontScale="90000"/>
          </a:bodyPr>
          <a:lstStyle/>
          <a:p>
            <a:pPr algn="ctr"/>
            <a:br>
              <a:rPr lang="hr-HR" dirty="0"/>
            </a:br>
            <a:r>
              <a:rPr lang="hr-HR" dirty="0">
                <a:solidFill>
                  <a:schemeClr val="bg1"/>
                </a:solidFill>
                <a:latin typeface="+mn-lt"/>
              </a:rPr>
              <a:t>BORANKA - </a:t>
            </a:r>
            <a:r>
              <a:rPr lang="hr-HR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Realizacija ideje</a:t>
            </a:r>
            <a:b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1B520B-7BC2-4B20-8E63-86E99EB8A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4743" y="1105319"/>
            <a:ext cx="8915400" cy="3014505"/>
          </a:xfrm>
        </p:spPr>
        <p:txBody>
          <a:bodyPr/>
          <a:lstStyle/>
          <a:p>
            <a:pPr algn="just"/>
            <a:r>
              <a:rPr lang="hr-HR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Za svako virtualno posađeno stablo, izviđači i drugi volonteri </a:t>
            </a:r>
            <a:r>
              <a:rPr lang="hr-HR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Boranke</a:t>
            </a:r>
            <a:r>
              <a:rPr lang="hr-HR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na požarištima bi zasadili pravo.</a:t>
            </a:r>
          </a:p>
          <a:p>
            <a:pPr algn="just"/>
            <a:r>
              <a:rPr lang="hr-HR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Kako raste virtualna šuma tako se u prirodi povećava i broj posađenih sadnica.</a:t>
            </a:r>
          </a:p>
          <a:p>
            <a:pPr algn="just"/>
            <a:r>
              <a:rPr lang="hr-HR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Tako od pepela nastaje novi život, </a:t>
            </a: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od crnog zgarišta stvaraju se nove zelene šume.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2" descr="C:\Users\DSpicer\Desktop\pošumljavanje Dalmacije\Boranka 2019\Edward Bernays\fotke\Boranka_Proces.jpg">
            <a:extLst>
              <a:ext uri="{FF2B5EF4-FFF2-40B4-BE49-F238E27FC236}">
                <a16:creationId xmlns:a16="http://schemas.microsoft.com/office/drawing/2014/main" id="{22757285-D7B2-4F35-B588-95CF2478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670" y="4328620"/>
            <a:ext cx="4027512" cy="25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583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421AF8-5E91-4D6D-A434-16117EC6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620" y="317067"/>
            <a:ext cx="10548507" cy="1478570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Ekološke AKCIJE - </a:t>
            </a:r>
            <a:r>
              <a:rPr lang="hr-HR" dirty="0" err="1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boranka</a:t>
            </a:r>
            <a:endParaRPr lang="hr-HR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6D38A193-2DF5-4932-BC03-9A218F2F3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971" y="2400213"/>
            <a:ext cx="4723758" cy="354171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95BE3BA-3C92-4C0D-91EE-DCA328C0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729" y="2400212"/>
            <a:ext cx="4564798" cy="163898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DB8685D-0345-4CD8-9A58-D973469B3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729" y="3742377"/>
            <a:ext cx="4564798" cy="219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53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F78D2B-A5FB-4616-AB70-5FBFCC53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AKCIJE POŠUMLJAVANJA</a:t>
            </a:r>
            <a:b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96D494-A88D-4019-AD45-E00181FBA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1680754"/>
            <a:ext cx="6856995" cy="4841966"/>
          </a:xfr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/>
          </a:bodyPr>
          <a:lstStyle/>
          <a:p>
            <a:pPr algn="just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Nakon prikupljanja dovoljno sredstava, krenulo se s akcijama pošumljavanja.</a:t>
            </a:r>
          </a:p>
          <a:p>
            <a:pPr algn="just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Akcije su se održavale vikendima te je svaka akcija bila tematska glede sudionika.</a:t>
            </a:r>
          </a:p>
          <a:p>
            <a:pPr algn="just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Npr. jedan vikend ekološke udruge, drugi vikend branitelji i lovci, treći sportaši, četvrti kulturnjaci…</a:t>
            </a:r>
          </a:p>
          <a:p>
            <a:pPr algn="just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taj način niti jedna akcija nije bila „ista” te su i mediji pratili svaku akciju s jednakim interesom, što je bilo ključno za popularizaciju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Boranke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hr-HR" dirty="0"/>
          </a:p>
        </p:txBody>
      </p:sp>
      <p:pic>
        <p:nvPicPr>
          <p:cNvPr id="4" name="Picture 2" descr="C:\Users\DSpicer\Desktop\pošumljavanje Dalmacije\Boranka 2019\Edward Bernays\fotke\greenpeace.jpg">
            <a:extLst>
              <a:ext uri="{FF2B5EF4-FFF2-40B4-BE49-F238E27FC236}">
                <a16:creationId xmlns:a16="http://schemas.microsoft.com/office/drawing/2014/main" id="{EC20BC35-B337-4EE6-BE43-4173B1864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708" y="2357846"/>
            <a:ext cx="3707904" cy="24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26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0A9383-F527-41B4-A184-7424304B5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85140"/>
            <a:ext cx="9905998" cy="850807"/>
          </a:xfrm>
        </p:spPr>
        <p:txBody>
          <a:bodyPr>
            <a:normAutofit/>
          </a:bodyPr>
          <a:lstStyle/>
          <a:p>
            <a:pPr algn="ctr"/>
            <a:r>
              <a:rPr lang="hr-HR" sz="3200" dirty="0">
                <a:solidFill>
                  <a:schemeClr val="bg1"/>
                </a:solidFill>
              </a:rPr>
              <a:t>BORANKA – AKCIJE POŠUMLJAVANJA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3EE651B-3088-4294-8E10-0C86DEC96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235947"/>
            <a:ext cx="9905999" cy="2944167"/>
          </a:xfrm>
        </p:spPr>
        <p:txBody>
          <a:bodyPr/>
          <a:lstStyle/>
          <a:p>
            <a:pPr algn="just"/>
            <a:r>
              <a:rPr lang="hr-HR" dirty="0">
                <a:solidFill>
                  <a:schemeClr val="bg1"/>
                </a:solidFill>
              </a:rPr>
              <a:t>Volonterima je bio organiziran prijevoz, hrana, alat, sadnice i druga oprema za sadnju (rukavice, minerali, </a:t>
            </a:r>
            <a:r>
              <a:rPr lang="hr-HR" dirty="0" err="1">
                <a:solidFill>
                  <a:schemeClr val="bg1"/>
                </a:solidFill>
              </a:rPr>
              <a:t>brentače</a:t>
            </a:r>
            <a:r>
              <a:rPr lang="hr-HR" dirty="0">
                <a:solidFill>
                  <a:schemeClr val="bg1"/>
                </a:solidFill>
              </a:rPr>
              <a:t> za zalijevanje sadnica).</a:t>
            </a:r>
          </a:p>
          <a:p>
            <a:pPr algn="just"/>
            <a:r>
              <a:rPr lang="hr-HR" dirty="0">
                <a:solidFill>
                  <a:schemeClr val="bg1"/>
                </a:solidFill>
              </a:rPr>
              <a:t>Edukaciju volontera provodili su djelatnici Hrvatskih šuma.</a:t>
            </a:r>
          </a:p>
          <a:p>
            <a:pPr algn="just"/>
            <a:r>
              <a:rPr lang="hr-HR" dirty="0">
                <a:solidFill>
                  <a:schemeClr val="bg1"/>
                </a:solidFill>
              </a:rPr>
              <a:t>Volonteri su „samo” trebali doći – sve ostalo je bilo osigurano na lokaciji.</a:t>
            </a:r>
          </a:p>
          <a:p>
            <a:pPr algn="just"/>
            <a:r>
              <a:rPr lang="hr-HR" dirty="0">
                <a:solidFill>
                  <a:schemeClr val="bg1"/>
                </a:solidFill>
              </a:rPr>
              <a:t>Na takav je način postavljen dobar organizacijski okvir.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4" name="Picture 4" descr="C:\Users\DSpicer\Desktop\pošumljavanje Dalmacije\Boranka 2019\Solin 2019\fotke\IMG_2193.jpg">
            <a:extLst>
              <a:ext uri="{FF2B5EF4-FFF2-40B4-BE49-F238E27FC236}">
                <a16:creationId xmlns:a16="http://schemas.microsoft.com/office/drawing/2014/main" id="{B4E53A20-7CE8-4AA3-82AC-2F858038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35" y="4419800"/>
            <a:ext cx="3079590" cy="20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Spicer\Desktop\pošumljavanje Dalmacije\foto\fotke Sabor\IMG_6595.jpg">
            <a:extLst>
              <a:ext uri="{FF2B5EF4-FFF2-40B4-BE49-F238E27FC236}">
                <a16:creationId xmlns:a16="http://schemas.microsoft.com/office/drawing/2014/main" id="{F679F113-7BF8-48A2-B1DF-D3DB4A4F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23" y="4419541"/>
            <a:ext cx="3079978" cy="205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7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75E3B1-6B26-4EB1-9E32-276381C5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38493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BORANKA – AKCIJE SADNJE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DB8304C-5015-4815-888E-E6C3E7D77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57011"/>
            <a:ext cx="9905999" cy="280349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hr-HR" dirty="0"/>
          </a:p>
          <a:p>
            <a:r>
              <a:rPr lang="hr-HR" dirty="0">
                <a:solidFill>
                  <a:schemeClr val="bg1"/>
                </a:solidFill>
              </a:rPr>
              <a:t>U pošumljavanje su se uključile sve nadležne službe.</a:t>
            </a:r>
          </a:p>
          <a:p>
            <a:r>
              <a:rPr lang="hr-HR" dirty="0">
                <a:solidFill>
                  <a:schemeClr val="bg1"/>
                </a:solidFill>
              </a:rPr>
              <a:t>Na lokacijama sadnje dežuraju volonteri crvenog križa i HGSS-a, a vatrogasci su zaduženi za opskrbu vodom.</a:t>
            </a:r>
          </a:p>
          <a:p>
            <a:r>
              <a:rPr lang="hr-HR" dirty="0">
                <a:solidFill>
                  <a:schemeClr val="bg1"/>
                </a:solidFill>
              </a:rPr>
              <a:t>Šumari iz Hrvatskih šuma zaduženi su za opskrbu sadnicama, a Ravnateljstvo civilne zaštite za alat i drugu opremu.</a:t>
            </a:r>
          </a:p>
          <a:p>
            <a:endParaRPr lang="hr-HR" dirty="0"/>
          </a:p>
        </p:txBody>
      </p:sp>
      <p:pic>
        <p:nvPicPr>
          <p:cNvPr id="4" name="Picture 2" descr="C:\Users\DSpicer\Desktop\pošumljavanje Dalmacije\foto\fotke Sabor\10.11.Boranka-7777.jpg">
            <a:extLst>
              <a:ext uri="{FF2B5EF4-FFF2-40B4-BE49-F238E27FC236}">
                <a16:creationId xmlns:a16="http://schemas.microsoft.com/office/drawing/2014/main" id="{0610A43B-4951-49AA-A3CA-963A08724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815" y="4068921"/>
            <a:ext cx="3995936" cy="266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43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216A6F8-A372-43E6-81F7-B9EC27A94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56656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Komunikacijska strategija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0BCA47-79AD-4C77-9665-9C223B264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95" y="1435510"/>
            <a:ext cx="5787849" cy="4975338"/>
          </a:xfr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>
            <a:normAutofit fontScale="92500"/>
          </a:bodyPr>
          <a:lstStyle/>
          <a:p>
            <a:pPr algn="just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kampanji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Boranka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mediji su bili „bombardirani” sa svih strana.</a:t>
            </a:r>
          </a:p>
          <a:p>
            <a:pPr algn="just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Širina kampanje i broj uključenih volontera, organizacija, partnera i sponzora osigurao je izrazito veliku medijsku pozornost.</a:t>
            </a:r>
          </a:p>
          <a:p>
            <a:pPr algn="just"/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Boranka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sama od sebe na taj način generirala izuzetan i u potpunosti besplatan PR.</a:t>
            </a:r>
          </a:p>
          <a:p>
            <a:pPr algn="just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sada je o kampanji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Boranka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objavljeno više od 1000 medijskih objava, a procjena generirane vrijednosti besplatnog PR-a iznosi nevjerojatnih 3,5 milijuna kuna.</a:t>
            </a:r>
          </a:p>
          <a:p>
            <a:endParaRPr lang="hr-H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CFFA523-0B79-450F-B581-27736409D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44" y="1435510"/>
            <a:ext cx="5377598" cy="49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279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D8331A-FB91-4CB7-B9FC-2C7AA4D86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Nagrade i priznanja za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Boranku</a:t>
            </a:r>
            <a:endParaRPr lang="hr-H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F794B77-9543-4761-A791-06E3F6117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99622"/>
            <a:ext cx="4485665" cy="3791579"/>
          </a:xfrm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Ponos Hrvatske” </a:t>
            </a:r>
            <a:r>
              <a:rPr lang="hr-H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jedna od najprestižnijih domaćih nagrada koja slavi humanost, odvažnost i dobrotu; dodjelu organiziraju HRT i 24Sata (Zagreb, 2020)</a:t>
            </a:r>
          </a:p>
          <a:p>
            <a:endParaRPr lang="hr-HR" dirty="0"/>
          </a:p>
        </p:txBody>
      </p:sp>
      <p:pic>
        <p:nvPicPr>
          <p:cNvPr id="4" name="Picture 2" descr="C:\Users\DSpicer\Desktop\pošumljavanje Dalmacije\Boranka 2020\Ponos Hrvatske\Ponos Hrvatske.jpg">
            <a:extLst>
              <a:ext uri="{FF2B5EF4-FFF2-40B4-BE49-F238E27FC236}">
                <a16:creationId xmlns:a16="http://schemas.microsoft.com/office/drawing/2014/main" id="{776F907E-5610-4C65-9E7C-FAB7124B4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65" y="3975798"/>
            <a:ext cx="3804292" cy="260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84D8CBBD-5F89-4982-9EED-9EFBD7A06291}"/>
              </a:ext>
            </a:extLst>
          </p:cNvPr>
          <p:cNvSpPr/>
          <p:nvPr/>
        </p:nvSpPr>
        <p:spPr>
          <a:xfrm>
            <a:off x="7500342" y="2260879"/>
            <a:ext cx="35470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Grand Prix </a:t>
            </a:r>
            <a:r>
              <a:rPr lang="hr-HR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Effie</a:t>
            </a:r>
            <a:r>
              <a:rPr lang="hr-H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najučinkovitiju kampanju </a:t>
            </a:r>
            <a:r>
              <a:rPr lang="hr-HR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Effie</a:t>
            </a:r>
            <a:r>
              <a:rPr lang="hr-HR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Croatia na Danima komunikacija </a:t>
            </a:r>
          </a:p>
        </p:txBody>
      </p:sp>
      <p:pic>
        <p:nvPicPr>
          <p:cNvPr id="6" name="Content Placeholder 4" descr="Image may contain: one or more people and indoor">
            <a:extLst>
              <a:ext uri="{FF2B5EF4-FFF2-40B4-BE49-F238E27FC236}">
                <a16:creationId xmlns:a16="http://schemas.microsoft.com/office/drawing/2014/main" id="{2280AF7E-DF04-448F-86A3-066068D15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84" y="3660112"/>
            <a:ext cx="420624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15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D8331A-FB91-4CB7-B9FC-2C7AA4D86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48541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Nagrade i priznanja za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Boranku</a:t>
            </a:r>
            <a:endParaRPr lang="hr-H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F794B77-9543-4761-A791-06E3F6117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99622"/>
            <a:ext cx="4485665" cy="3791579"/>
          </a:xfrm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</a:rPr>
              <a:t>Zlatni Euro </a:t>
            </a:r>
            <a:r>
              <a:rPr lang="hr-HR" b="1" dirty="0" err="1">
                <a:solidFill>
                  <a:schemeClr val="bg1"/>
                </a:solidFill>
              </a:rPr>
              <a:t>Effie</a:t>
            </a:r>
            <a:r>
              <a:rPr lang="hr-HR" b="1" dirty="0">
                <a:solidFill>
                  <a:schemeClr val="bg1"/>
                </a:solidFill>
              </a:rPr>
              <a:t> </a:t>
            </a:r>
            <a:r>
              <a:rPr lang="hr-HR" sz="2000" dirty="0">
                <a:solidFill>
                  <a:schemeClr val="bg1"/>
                </a:solidFill>
              </a:rPr>
              <a:t>– najprestižnija europska nagrada za marketinšku učinkovitost; </a:t>
            </a:r>
            <a:r>
              <a:rPr lang="hr-HR" sz="2000" dirty="0" err="1">
                <a:solidFill>
                  <a:schemeClr val="bg1"/>
                </a:solidFill>
              </a:rPr>
              <a:t>Effie</a:t>
            </a:r>
            <a:r>
              <a:rPr lang="hr-HR" sz="2000" dirty="0">
                <a:solidFill>
                  <a:schemeClr val="bg1"/>
                </a:solidFill>
              </a:rPr>
              <a:t> </a:t>
            </a:r>
            <a:r>
              <a:rPr lang="hr-HR" sz="2000" dirty="0" err="1">
                <a:solidFill>
                  <a:schemeClr val="bg1"/>
                </a:solidFill>
              </a:rPr>
              <a:t>Awards</a:t>
            </a:r>
            <a:r>
              <a:rPr lang="hr-HR" sz="2000" dirty="0">
                <a:solidFill>
                  <a:schemeClr val="bg1"/>
                </a:solidFill>
              </a:rPr>
              <a:t> Europe  (Bruxelles 2019)</a:t>
            </a:r>
          </a:p>
          <a:p>
            <a:endParaRPr lang="hr-HR" dirty="0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84D8CBBD-5F89-4982-9EED-9EFBD7A06291}"/>
              </a:ext>
            </a:extLst>
          </p:cNvPr>
          <p:cNvSpPr/>
          <p:nvPr/>
        </p:nvSpPr>
        <p:spPr>
          <a:xfrm>
            <a:off x="6852976" y="1899137"/>
            <a:ext cx="49940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European </a:t>
            </a:r>
            <a:r>
              <a:rPr lang="hr-HR" sz="2400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Citizen’s</a:t>
            </a:r>
            <a:r>
              <a:rPr lang="hr-HR" sz="2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Prize</a:t>
            </a:r>
            <a:r>
              <a:rPr lang="hr-HR" sz="24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– Najznačajnija nagrada koju dodjeljuje Europski parlament za iznimna postignuća u promociji europskih vrijednosti i zajedništva (Bruxelles, 2021)</a:t>
            </a:r>
          </a:p>
          <a:p>
            <a:endParaRPr lang="hr-HR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Users\DSpicer\Desktop\pošumljavanje Dalmacije\Boranka 2019\EuroEffie\fotke\foto3.jpg">
            <a:extLst>
              <a:ext uri="{FF2B5EF4-FFF2-40B4-BE49-F238E27FC236}">
                <a16:creationId xmlns:a16="http://schemas.microsoft.com/office/drawing/2014/main" id="{212127F3-8AE4-42A0-B9E9-4644E2A7A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105" y="3799476"/>
            <a:ext cx="3816424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E4B57-1E18-4683-9310-21961BAA3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62" y="3727937"/>
            <a:ext cx="3897249" cy="261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55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C23B34-C653-45EC-B3C7-461A85FFC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773" y="377358"/>
            <a:ext cx="9905998" cy="788251"/>
          </a:xfrm>
        </p:spPr>
        <p:txBody>
          <a:bodyPr/>
          <a:lstStyle/>
          <a:p>
            <a:pPr algn="ctr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Kampanja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Boranka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Rezultati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F2EAC55-FF47-4EE5-A527-946E7F4E3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773" y="1357803"/>
            <a:ext cx="9905999" cy="2041964"/>
          </a:xfrm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Više od </a:t>
            </a:r>
            <a:r>
              <a:rPr lang="hr-HR" b="1" dirty="0">
                <a:solidFill>
                  <a:schemeClr val="bg1"/>
                </a:solidFill>
              </a:rPr>
              <a:t>10,500 </a:t>
            </a:r>
            <a:r>
              <a:rPr lang="hr-HR" dirty="0">
                <a:solidFill>
                  <a:schemeClr val="bg1"/>
                </a:solidFill>
              </a:rPr>
              <a:t>volontera sudjelovalo je u 37 akcija pošumljavanja.</a:t>
            </a:r>
          </a:p>
          <a:p>
            <a:r>
              <a:rPr lang="hr-HR" dirty="0">
                <a:solidFill>
                  <a:schemeClr val="bg1"/>
                </a:solidFill>
              </a:rPr>
              <a:t>Posađeno više od </a:t>
            </a:r>
            <a:r>
              <a:rPr lang="hr-HR" b="1" dirty="0">
                <a:solidFill>
                  <a:schemeClr val="bg1"/>
                </a:solidFill>
              </a:rPr>
              <a:t>130,000</a:t>
            </a:r>
            <a:r>
              <a:rPr lang="hr-HR" dirty="0">
                <a:solidFill>
                  <a:schemeClr val="bg1"/>
                </a:solidFill>
              </a:rPr>
              <a:t> novih stabala na požarištima.</a:t>
            </a:r>
          </a:p>
          <a:p>
            <a:r>
              <a:rPr lang="hr-HR" b="1" dirty="0">
                <a:solidFill>
                  <a:schemeClr val="bg1"/>
                </a:solidFill>
              </a:rPr>
              <a:t>10,000</a:t>
            </a:r>
            <a:r>
              <a:rPr lang="hr-HR" dirty="0">
                <a:solidFill>
                  <a:schemeClr val="bg1"/>
                </a:solidFill>
              </a:rPr>
              <a:t> djece i mladih sudjelovalo je u </a:t>
            </a:r>
            <a:r>
              <a:rPr lang="hr-HR" dirty="0" err="1">
                <a:solidFill>
                  <a:schemeClr val="bg1"/>
                </a:solidFill>
              </a:rPr>
              <a:t>Boranka</a:t>
            </a:r>
            <a:r>
              <a:rPr lang="hr-HR" dirty="0">
                <a:solidFill>
                  <a:schemeClr val="bg1"/>
                </a:solidFill>
              </a:rPr>
              <a:t> edukacijama.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2" descr="C:\Users\DSpicer\Desktop\pošumljavanje Dalmacije\Boranka 2019\edukacije\edukacijski timovi\file4.jpeg">
            <a:extLst>
              <a:ext uri="{FF2B5EF4-FFF2-40B4-BE49-F238E27FC236}">
                <a16:creationId xmlns:a16="http://schemas.microsoft.com/office/drawing/2014/main" id="{635DC1BF-565B-4960-9FE7-BE288714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49" y="3255666"/>
            <a:ext cx="3927946" cy="30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Spicer\Desktop\pošumljavanje Dalmacije\Boranka 2019\edukacije\edukacijski timovi\file.jpeg">
            <a:extLst>
              <a:ext uri="{FF2B5EF4-FFF2-40B4-BE49-F238E27FC236}">
                <a16:creationId xmlns:a16="http://schemas.microsoft.com/office/drawing/2014/main" id="{302A2863-5873-4F1F-AC8C-B1A3829CF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105" y="3255666"/>
            <a:ext cx="4416838" cy="30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29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52000">
              <a:schemeClr val="accent5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id="{9BDA8CD9-4A41-47C6-BB89-E05A2E728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2185851" y="531223"/>
            <a:ext cx="8199720" cy="651626"/>
          </a:xfrm>
        </p:spPr>
        <p:txBody>
          <a:bodyPr>
            <a:noAutofit/>
          </a:bodyPr>
          <a:lstStyle/>
          <a:p>
            <a:pPr algn="ctr"/>
            <a:br>
              <a:rPr lang="hr-HR" sz="3200" b="1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br>
              <a:rPr lang="hr-HR" sz="3200" b="1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br>
              <a:rPr lang="hr-HR" sz="3200" b="1" dirty="0">
                <a:solidFill>
                  <a:schemeClr val="bg1"/>
                </a:solidFill>
                <a:ea typeface="Times New Roman" panose="02020603050405020304" pitchFamily="18" charset="0"/>
              </a:rPr>
            </a:br>
            <a:endParaRPr lang="hr-HR" sz="3200" b="1" dirty="0">
              <a:solidFill>
                <a:schemeClr val="bg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467497" y="4489064"/>
            <a:ext cx="4282804" cy="839601"/>
          </a:xfrm>
        </p:spPr>
        <p:txBody>
          <a:bodyPr>
            <a:normAutofit fontScale="25000" lnSpcReduction="20000"/>
          </a:bodyPr>
          <a:lstStyle/>
          <a:p>
            <a:endParaRPr lang="hr-HR" sz="112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r>
              <a:rPr lang="hr-HR" sz="4000" dirty="0">
                <a:solidFill>
                  <a:schemeClr val="tx1"/>
                </a:solidFill>
              </a:rPr>
              <a:t>                                                                                                            </a:t>
            </a: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8C15AEE-B0E6-40D3-AE7E-89F4B1E6DD71}"/>
              </a:ext>
            </a:extLst>
          </p:cNvPr>
          <p:cNvSpPr/>
          <p:nvPr/>
        </p:nvSpPr>
        <p:spPr>
          <a:xfrm>
            <a:off x="3896060" y="5884347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        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BDFB8425-3F43-43AC-8359-B1EDB1BAF83C}"/>
              </a:ext>
            </a:extLst>
          </p:cNvPr>
          <p:cNvSpPr/>
          <p:nvPr/>
        </p:nvSpPr>
        <p:spPr>
          <a:xfrm>
            <a:off x="1806429" y="809776"/>
            <a:ext cx="8835445" cy="452431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hr-HR" sz="2000" dirty="0">
                <a:solidFill>
                  <a:schemeClr val="bg1"/>
                </a:solidFill>
                <a:ea typeface="Times New Roman" panose="02020603050405020304" pitchFamily="18" charset="0"/>
              </a:rPr>
              <a:t>Nakon stupanja na snagu novog načina sustava podrške NZRCD, od kolovoza 2023.</a:t>
            </a:r>
          </a:p>
          <a:p>
            <a:pPr algn="ctr"/>
            <a:endParaRPr lang="hr-HR" sz="32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/>
            <a:r>
              <a:rPr lang="hr-HR" sz="3200" b="1" dirty="0">
                <a:solidFill>
                  <a:schemeClr val="bg1"/>
                </a:solidFill>
                <a:ea typeface="Times New Roman" panose="02020603050405020304" pitchFamily="18" charset="0"/>
              </a:rPr>
              <a:t>9. CENTAR ZNANJA </a:t>
            </a:r>
          </a:p>
          <a:p>
            <a:pPr algn="ctr"/>
            <a:r>
              <a:rPr lang="hr-HR" sz="2000" dirty="0">
                <a:solidFill>
                  <a:schemeClr val="bg1"/>
                </a:solidFill>
                <a:ea typeface="Times New Roman" panose="02020603050405020304" pitchFamily="18" charset="0"/>
              </a:rPr>
              <a:t>ostaje</a:t>
            </a:r>
          </a:p>
          <a:p>
            <a:pPr algn="ctr"/>
            <a:r>
              <a:rPr lang="hr-HR" sz="3200" b="1" dirty="0">
                <a:solidFill>
                  <a:schemeClr val="bg1"/>
                </a:solidFill>
                <a:ea typeface="Times New Roman" panose="02020603050405020304" pitchFamily="18" charset="0"/>
              </a:rPr>
              <a:t>    </a:t>
            </a:r>
          </a:p>
          <a:p>
            <a:pPr algn="ctr"/>
            <a:r>
              <a:rPr lang="hr-HR" sz="2800" b="1" dirty="0">
                <a:solidFill>
                  <a:schemeClr val="bg1"/>
                </a:solidFill>
              </a:rPr>
              <a:t>Zajednica županijskih zajednica, udruga i članova </a:t>
            </a:r>
          </a:p>
          <a:p>
            <a:pPr algn="ctr"/>
            <a:r>
              <a:rPr lang="hr-HR" sz="2800" b="1" dirty="0">
                <a:solidFill>
                  <a:schemeClr val="bg1"/>
                </a:solidFill>
              </a:rPr>
              <a:t>HVIDR-a RH</a:t>
            </a:r>
          </a:p>
          <a:p>
            <a:endParaRPr lang="hr-HR" sz="3200" b="1" dirty="0">
              <a:solidFill>
                <a:schemeClr val="bg1"/>
              </a:solidFill>
            </a:endParaRPr>
          </a:p>
          <a:p>
            <a:endParaRPr lang="hr-HR" sz="3200" b="1" dirty="0">
              <a:solidFill>
                <a:schemeClr val="bg1"/>
              </a:solidFill>
            </a:endParaRPr>
          </a:p>
          <a:p>
            <a:pPr lvl="0">
              <a:spcAft>
                <a:spcPts val="0"/>
              </a:spcAft>
            </a:pPr>
            <a:r>
              <a:rPr lang="hr-HR" sz="32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endParaRPr lang="hr-HR" sz="32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5AC57DA8-6749-4373-8244-C6ADD7B9D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86" y="3860264"/>
            <a:ext cx="1262529" cy="1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78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319197-F725-4F88-899E-A03AACC8D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8" y="618518"/>
            <a:ext cx="11515410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Kampanja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Boranka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pokazala je kako ljubav prema prirodi i domovini mogu ujediniti CIJELI </a:t>
            </a:r>
            <a:r>
              <a:rPr lang="hr-HR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</a:t>
            </a:r>
            <a:r>
              <a:rPr lang="hr-H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hr-HR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3" descr="C:\Users\DSpicer\Desktop\pošumljavanje Dalmacije\Boranka 2019\Zadar\Fotke\fotke subote\izbor\_ANA0842.jpg">
            <a:extLst>
              <a:ext uri="{FF2B5EF4-FFF2-40B4-BE49-F238E27FC236}">
                <a16:creationId xmlns:a16="http://schemas.microsoft.com/office/drawing/2014/main" id="{B002608A-2EF8-44BC-972C-6732215F21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5311" y="2398538"/>
            <a:ext cx="4442779" cy="33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5663850-B6AF-4970-BB34-B25618B3E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325" y="2398538"/>
            <a:ext cx="4211882" cy="32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07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AA466E-E945-4E23-AEBD-B244B132A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ZAKLJUČAK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EC0960D-8A88-4A2D-9941-3CE971EB9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68993"/>
            <a:ext cx="9905999" cy="4742822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pPr algn="just"/>
            <a:r>
              <a:rPr lang="hr-HR" b="1" dirty="0">
                <a:solidFill>
                  <a:schemeClr val="bg2">
                    <a:lumMod val="50000"/>
                  </a:schemeClr>
                </a:solidFill>
              </a:rPr>
              <a:t>Na osnovu svega navedenog, jasno je prikazan doprinos </a:t>
            </a:r>
            <a:r>
              <a:rPr lang="hr-HR" b="1" dirty="0">
                <a:solidFill>
                  <a:schemeClr val="bg1"/>
                </a:solidFill>
              </a:rPr>
              <a:t>udruga branitelja i stradalnika Domovinskog rata u stvaranju Digitalne Hrvatske, koji se očituje u provedbi aktivnosti digitalizacije u svakodnevnom radu udruga, kao i očuvanju sjećanja na povijesne ratne postrojbe i obljetnice Domovinskog rata.</a:t>
            </a:r>
          </a:p>
          <a:p>
            <a:pPr algn="just"/>
            <a:r>
              <a:rPr lang="hr-HR" b="1" dirty="0">
                <a:solidFill>
                  <a:schemeClr val="bg1"/>
                </a:solidFill>
              </a:rPr>
              <a:t>Također je vidljiv izniman doprinos i vrlo aktivna uloga udruga branitelja i stradalnika Domovinskog rata u stvaranju Zelene Hrvatske, koji se očituju u provedbi aktivnosti projekata ronilačko ekoloških akcija čišćenja, te zaštite prirodne i kulturne baštine podmorja, pošumljavanja i drugih eko-akcija u svrhu zaštite okoliša.</a:t>
            </a:r>
          </a:p>
          <a:p>
            <a:pPr algn="just"/>
            <a:endParaRPr lang="hr-HR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5407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5153" y="1907177"/>
            <a:ext cx="6835999" cy="2313131"/>
          </a:xfrm>
        </p:spPr>
        <p:txBody>
          <a:bodyPr>
            <a:normAutofit fontScale="90000"/>
          </a:bodyPr>
          <a:lstStyle/>
          <a:p>
            <a:pPr algn="ctr"/>
            <a:br>
              <a:rPr lang="hr-HR" sz="6000" dirty="0"/>
            </a:br>
            <a:r>
              <a:rPr lang="hr-HR" sz="6600" dirty="0">
                <a:solidFill>
                  <a:schemeClr val="bg1"/>
                </a:solidFill>
              </a:rPr>
              <a:t>HVALA NA </a:t>
            </a:r>
            <a:br>
              <a:rPr lang="hr-HR" sz="6600" dirty="0">
                <a:solidFill>
                  <a:schemeClr val="bg1"/>
                </a:solidFill>
              </a:rPr>
            </a:br>
            <a:r>
              <a:rPr lang="hr-HR" sz="6600" dirty="0">
                <a:solidFill>
                  <a:schemeClr val="bg1"/>
                </a:solidFill>
              </a:rPr>
              <a:t>POZORNOSTI </a:t>
            </a:r>
            <a:r>
              <a:rPr lang="hr-HR" sz="7200" dirty="0">
                <a:solidFill>
                  <a:schemeClr val="bg1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107598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id="{9BDA8CD9-4A41-47C6-BB89-E05A2E728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1386672" y="604321"/>
            <a:ext cx="9938049" cy="925013"/>
          </a:xfrm>
        </p:spPr>
        <p:txBody>
          <a:bodyPr>
            <a:noAutofit/>
          </a:bodyPr>
          <a:lstStyle/>
          <a:p>
            <a:pPr algn="ctr"/>
            <a:br>
              <a:rPr lang="hr-HR" sz="3600" b="1" dirty="0">
                <a:solidFill>
                  <a:schemeClr val="tx1"/>
                </a:solidFill>
              </a:rPr>
            </a:br>
            <a:br>
              <a:rPr lang="hr-HR" sz="3600" b="1" dirty="0">
                <a:solidFill>
                  <a:schemeClr val="tx1"/>
                </a:solidFill>
              </a:rPr>
            </a:br>
            <a:r>
              <a:rPr lang="hr-HR" sz="32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UVOD U RAD UDRUGA branitelja i stradalnika Domovinskog rata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467497" y="4489064"/>
            <a:ext cx="4282804" cy="839601"/>
          </a:xfrm>
        </p:spPr>
        <p:txBody>
          <a:bodyPr>
            <a:normAutofit fontScale="25000" lnSpcReduction="20000"/>
          </a:bodyPr>
          <a:lstStyle/>
          <a:p>
            <a:endParaRPr lang="hr-HR" sz="112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r>
              <a:rPr lang="hr-HR" sz="4000" dirty="0">
                <a:solidFill>
                  <a:schemeClr val="tx1"/>
                </a:solidFill>
              </a:rPr>
              <a:t>                                                                                                            </a:t>
            </a: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8C15AEE-B0E6-40D3-AE7E-89F4B1E6DD71}"/>
              </a:ext>
            </a:extLst>
          </p:cNvPr>
          <p:cNvSpPr/>
          <p:nvPr/>
        </p:nvSpPr>
        <p:spPr>
          <a:xfrm>
            <a:off x="3896060" y="5884347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        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BDFB8425-3F43-43AC-8359-B1EDB1BAF83C}"/>
              </a:ext>
            </a:extLst>
          </p:cNvPr>
          <p:cNvSpPr/>
          <p:nvPr/>
        </p:nvSpPr>
        <p:spPr>
          <a:xfrm>
            <a:off x="904353" y="1929284"/>
            <a:ext cx="10420370" cy="4524315"/>
          </a:xfrm>
          <a:prstGeom prst="rect">
            <a:avLst/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44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Dugi niz godina od svoga osnivanja, udruge branitelja i stradalnika Domovinskog rata u fokusu svoga rada imale su sveobuhvatnu skrb o svojim članovima, koji su prava na ostvarivanje statusa, pravnu i zdravstvenu zaštitu nakon teškog ranjavanja, ozljede ili oboljenja u obrani suvereniteta RH, odnosno brigu o obiteljima poginulih, umrlih i nestalih hrvatskih branitelja, potraživali prvenstveno u svojim udrugama.</a:t>
            </a:r>
          </a:p>
          <a:p>
            <a:pPr algn="just"/>
            <a:endParaRPr lang="hr-HR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Tome u prilog najbolje govori činjenica da je inicijativa za osnivanje HVIDR-a RH nastala davne 1992. godine od strane ranjenika teško stradalih u Domovinskom ratu, koji su se nalazili na liječenju u Kliničkom zavodu za rehabilitaciju i ortopedska pomagala u </a:t>
            </a:r>
            <a:r>
              <a:rPr lang="hr-HR" b="1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Božidarevićevoj</a:t>
            </a:r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ulici. Nedugo nakon toga, iste je godine održana Osnivačka skupština HVIDR-a RH u Zagrebu.</a:t>
            </a:r>
          </a:p>
          <a:p>
            <a:pPr algn="just"/>
            <a:endParaRPr lang="hr-HR" b="1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r-HR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Tijekom dugogodišnjeg rada udruga, najvažnija je bila skrb, resocijalizacija i rehabilitacija članova udruga stradalnika, branitelja i članova njihovih obitelji, provođenje humanitarnih aktivnosti, kao i promicanje vrijednosti Domovinskog rata, dok su istovremeno, slijedom razvoja i stabilizacije rada, došli na red projekti koji su obuhvaćali kontinuirane edukacije, modernizaciju, digitalizaciju, ekološke akcije i zaštitu okoliša, te ostale aktivnosti 9. Centra znanja.</a:t>
            </a:r>
          </a:p>
          <a:p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2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id="{9BDA8CD9-4A41-47C6-BB89-E05A2E7286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944544" y="357052"/>
            <a:ext cx="10852219" cy="1172284"/>
          </a:xfrm>
          <a:gradFill>
            <a:gsLst>
              <a:gs pos="84000">
                <a:srgbClr val="0070C0"/>
              </a:gs>
              <a:gs pos="84614">
                <a:srgbClr val="D2E9AE"/>
              </a:gs>
              <a:gs pos="91823">
                <a:srgbClr val="DAEDBC"/>
              </a:gs>
              <a:gs pos="37000">
                <a:schemeClr val="bg2">
                  <a:lumMod val="60000"/>
                  <a:lumOff val="40000"/>
                </a:schemeClr>
              </a:gs>
              <a:gs pos="91000">
                <a:schemeClr val="bg2">
                  <a:lumMod val="40000"/>
                  <a:lumOff val="60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83807">
                <a:srgbClr val="0066FF"/>
              </a:gs>
              <a:gs pos="83000">
                <a:schemeClr val="accent1">
                  <a:lumMod val="45000"/>
                  <a:lumOff val="55000"/>
                </a:schemeClr>
              </a:gs>
            </a:gsLst>
            <a:lin ang="18900000" scaled="1"/>
          </a:gradFill>
        </p:spPr>
        <p:txBody>
          <a:bodyPr>
            <a:noAutofit/>
          </a:bodyPr>
          <a:lstStyle/>
          <a:p>
            <a:pPr algn="ctr"/>
            <a:br>
              <a:rPr lang="hr-HR" sz="3600" b="1" dirty="0">
                <a:solidFill>
                  <a:schemeClr val="tx1"/>
                </a:solidFill>
              </a:rPr>
            </a:br>
            <a:br>
              <a:rPr lang="hr-HR" sz="3600" b="1" dirty="0">
                <a:solidFill>
                  <a:schemeClr val="tx1"/>
                </a:solidFill>
              </a:rPr>
            </a:br>
            <a:br>
              <a:rPr lang="hr-HR" sz="3600" b="1" dirty="0">
                <a:solidFill>
                  <a:schemeClr val="tx1"/>
                </a:solidFill>
              </a:rPr>
            </a:br>
            <a:br>
              <a:rPr lang="hr-HR" sz="3600" b="1" dirty="0">
                <a:solidFill>
                  <a:schemeClr val="tx1"/>
                </a:solidFill>
              </a:rPr>
            </a:br>
            <a:r>
              <a:rPr lang="hr-HR" sz="32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Doprinos branitelja i stradalnika Domovinskog rata u stvaranju digitalne Hrvatske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467497" y="4489064"/>
            <a:ext cx="4282804" cy="839601"/>
          </a:xfrm>
        </p:spPr>
        <p:txBody>
          <a:bodyPr>
            <a:normAutofit fontScale="25000" lnSpcReduction="20000"/>
          </a:bodyPr>
          <a:lstStyle/>
          <a:p>
            <a:endParaRPr lang="hr-HR" sz="112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4000" dirty="0">
              <a:solidFill>
                <a:schemeClr val="tx1"/>
              </a:solidFill>
            </a:endParaRPr>
          </a:p>
          <a:p>
            <a:r>
              <a:rPr lang="hr-HR" sz="4000" dirty="0">
                <a:solidFill>
                  <a:schemeClr val="tx1"/>
                </a:solidFill>
              </a:rPr>
              <a:t>                                                                                                            </a:t>
            </a:r>
          </a:p>
          <a:p>
            <a:endParaRPr lang="hr-HR" sz="40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  <a:p>
            <a:endParaRPr lang="hr-HR" sz="1600" dirty="0">
              <a:solidFill>
                <a:schemeClr val="tx1"/>
              </a:solidFill>
            </a:endParaRP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08C15AEE-B0E6-40D3-AE7E-89F4B1E6DD71}"/>
              </a:ext>
            </a:extLst>
          </p:cNvPr>
          <p:cNvSpPr/>
          <p:nvPr/>
        </p:nvSpPr>
        <p:spPr>
          <a:xfrm>
            <a:off x="3896060" y="5884347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        </a:t>
            </a: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BDFB8425-3F43-43AC-8359-B1EDB1BAF83C}"/>
              </a:ext>
            </a:extLst>
          </p:cNvPr>
          <p:cNvSpPr/>
          <p:nvPr/>
        </p:nvSpPr>
        <p:spPr>
          <a:xfrm>
            <a:off x="1276141" y="1929284"/>
            <a:ext cx="9766998" cy="424731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1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square">
            <a:spAutoFit/>
          </a:bodyPr>
          <a:lstStyle/>
          <a:p>
            <a:pPr algn="just"/>
            <a:r>
              <a:rPr lang="hr-HR" b="1" dirty="0">
                <a:solidFill>
                  <a:schemeClr val="bg1"/>
                </a:solidFill>
              </a:rPr>
              <a:t>Provedba aktivnosti digitalizacije u udrugama branitelja i stradalnika došla je kao nastavak modernizacije, olakšavanja rada, potrebe očuvanja arhivskog gradiva, a posebice važnosti očuvanja sjećanja na povijesne ratne postrojbe i obljetnice Domovinskog rata. </a:t>
            </a:r>
          </a:p>
          <a:p>
            <a:pPr algn="just"/>
            <a:endParaRPr lang="hr-HR" b="1" dirty="0">
              <a:solidFill>
                <a:schemeClr val="bg1"/>
              </a:solidFill>
            </a:endParaRPr>
          </a:p>
          <a:p>
            <a:pPr algn="just"/>
            <a:r>
              <a:rPr lang="hr-HR" b="1" dirty="0">
                <a:solidFill>
                  <a:schemeClr val="bg1"/>
                </a:solidFill>
              </a:rPr>
              <a:t>Moramo naglasiti da su sve udruge okupljene u 9. Centar znanja, tijekom godina aktivno provodile aktivnosti informatizacije, promidžbe i vidljivosti rada, kroz objave sadržaja svih projekata u digitalnom obliku slijedom razvoja Baze znanja za društveni razvoj na web stranicama, društvenim mrežama i on-line platformama.</a:t>
            </a:r>
          </a:p>
          <a:p>
            <a:pPr algn="just"/>
            <a:endParaRPr lang="hr-HR" b="1" dirty="0">
              <a:solidFill>
                <a:schemeClr val="bg1"/>
              </a:solidFill>
            </a:endParaRPr>
          </a:p>
          <a:p>
            <a:pPr algn="just"/>
            <a:r>
              <a:rPr lang="hr-HR" b="1" dirty="0">
                <a:solidFill>
                  <a:schemeClr val="bg1"/>
                </a:solidFill>
              </a:rPr>
              <a:t>Obzirom da je nemoguće navesti sve konkretne primjere digitalizacije udruga, u nastavku ćemo nastojati opisati doprinos udruga branitelja i stradalnika Domovinskog rata u provedbi aktivnosti projekata digitalizacije rada, odnosno razvoja Digitalne Hrvatske.</a:t>
            </a:r>
          </a:p>
          <a:p>
            <a:pPr algn="just"/>
            <a:endParaRPr lang="hr-HR" b="1" dirty="0">
              <a:solidFill>
                <a:schemeClr val="bg1"/>
              </a:solidFill>
            </a:endParaRPr>
          </a:p>
          <a:p>
            <a:pPr algn="just"/>
            <a:endParaRPr lang="hr-HR" b="1" dirty="0">
              <a:solidFill>
                <a:schemeClr val="bg1"/>
              </a:solidFill>
            </a:endParaRPr>
          </a:p>
          <a:p>
            <a:pPr algn="just"/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76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7962" y="470263"/>
            <a:ext cx="10245225" cy="1109871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b="1" dirty="0">
                <a:solidFill>
                  <a:schemeClr val="bg1"/>
                </a:solidFill>
              </a:rPr>
              <a:t>HVIDR-</a:t>
            </a:r>
            <a:r>
              <a:rPr lang="hr-HR" sz="4000" b="1" cap="none" dirty="0">
                <a:solidFill>
                  <a:schemeClr val="bg1"/>
                </a:solidFill>
              </a:rPr>
              <a:t>a</a:t>
            </a:r>
            <a:r>
              <a:rPr lang="hr-HR" sz="4000" b="1" dirty="0">
                <a:solidFill>
                  <a:schemeClr val="bg1"/>
                </a:solidFill>
              </a:rPr>
              <a:t> RH </a:t>
            </a:r>
            <a:br>
              <a:rPr lang="hr-HR" sz="4000" b="1" dirty="0">
                <a:solidFill>
                  <a:schemeClr val="bg1"/>
                </a:solidFill>
              </a:rPr>
            </a:br>
            <a:r>
              <a:rPr lang="hr-HR" sz="2800" b="1" dirty="0">
                <a:solidFill>
                  <a:schemeClr val="bg1"/>
                </a:solidFill>
              </a:rPr>
              <a:t>Doprinos razvoju </a:t>
            </a:r>
            <a:r>
              <a:rPr lang="hr-HR" sz="2800" b="1" dirty="0" err="1">
                <a:solidFill>
                  <a:schemeClr val="bg1"/>
                </a:solidFill>
              </a:rPr>
              <a:t>DIGITALNe</a:t>
            </a:r>
            <a:r>
              <a:rPr lang="hr-HR" sz="2800" b="1" dirty="0">
                <a:solidFill>
                  <a:schemeClr val="bg1"/>
                </a:solidFill>
              </a:rPr>
              <a:t> </a:t>
            </a:r>
            <a:r>
              <a:rPr lang="hr-HR" sz="2800" b="1" dirty="0" err="1">
                <a:solidFill>
                  <a:schemeClr val="bg1"/>
                </a:solidFill>
              </a:rPr>
              <a:t>HRVATSKe</a:t>
            </a:r>
            <a:br>
              <a:rPr lang="hr-HR" sz="2800" b="1" dirty="0">
                <a:solidFill>
                  <a:schemeClr val="bg1"/>
                </a:solidFill>
              </a:rPr>
            </a:br>
            <a:endParaRPr lang="hr-HR" sz="2800" b="1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56043" y="1718268"/>
            <a:ext cx="9797143" cy="4595446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normAutofit/>
          </a:bodyPr>
          <a:lstStyle/>
          <a:p>
            <a:pPr algn="just"/>
            <a:r>
              <a:rPr lang="hr-HR" b="1" dirty="0">
                <a:solidFill>
                  <a:schemeClr val="bg1"/>
                </a:solidFill>
              </a:rPr>
              <a:t>Započeli sa digitalizacijom evidencije baze članstva od 1997. godine.  </a:t>
            </a:r>
          </a:p>
          <a:p>
            <a:pPr algn="just"/>
            <a:r>
              <a:rPr lang="hr-HR" b="1" dirty="0">
                <a:solidFill>
                  <a:schemeClr val="bg1"/>
                </a:solidFill>
              </a:rPr>
              <a:t>Digitalizacija izrade članskih iskaznica u formatu osobne iskaznice i izrada na posebnom printeru u uredu udruge od 2005. godine. </a:t>
            </a:r>
          </a:p>
          <a:p>
            <a:pPr algn="just"/>
            <a:r>
              <a:rPr lang="hr-HR" b="1" dirty="0">
                <a:solidFill>
                  <a:schemeClr val="bg1"/>
                </a:solidFill>
              </a:rPr>
              <a:t>Digitalizacija urudžbenog zapisnika, knjigovodstva i arhivskog gradiva.</a:t>
            </a:r>
          </a:p>
          <a:p>
            <a:pPr algn="just"/>
            <a:r>
              <a:rPr lang="hr-HR" b="1" dirty="0">
                <a:solidFill>
                  <a:schemeClr val="bg1"/>
                </a:solidFill>
              </a:rPr>
              <a:t>Ulaskom u sustav institucionalne potpore i Centre znanja povećavaju se aktivnosti udruge u promidžbi i vidljivosti kroz izradu i ažuriranje web stranice, društvenih mreža, digitalizaciju godišnjih izvještaja, znanstvenih istraživanja, anketa, publikacija, video prezentacija, te ostalih projekata i aktivnosti 9. Centra znanja.</a:t>
            </a:r>
          </a:p>
        </p:txBody>
      </p:sp>
    </p:spTree>
    <p:extLst>
      <p:ext uri="{BB962C8B-B14F-4D97-AF65-F5344CB8AC3E}">
        <p14:creationId xmlns:p14="http://schemas.microsoft.com/office/powerpoint/2010/main" val="4177595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D05248-B284-4028-93B0-D94C259B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88373"/>
            <a:ext cx="9905998" cy="116004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WEB STRANICA – PROMIDŽBA I VIDLJIVOST</a:t>
            </a:r>
            <a:br>
              <a:rPr lang="hr-HR" dirty="0">
                <a:solidFill>
                  <a:schemeClr val="bg1"/>
                </a:solidFill>
              </a:rPr>
            </a:br>
            <a:r>
              <a:rPr lang="hr-HR" sz="2000" b="1" dirty="0">
                <a:solidFill>
                  <a:schemeClr val="bg1"/>
                </a:solidFill>
              </a:rPr>
              <a:t>(digitalna pristupačnost – uključeni </a:t>
            </a:r>
            <a:r>
              <a:rPr lang="hr-HR" sz="2000" b="1" dirty="0" err="1">
                <a:solidFill>
                  <a:schemeClr val="bg1"/>
                </a:solidFill>
              </a:rPr>
              <a:t>mod</a:t>
            </a:r>
            <a:r>
              <a:rPr lang="hr-HR" sz="2000" b="1" dirty="0">
                <a:solidFill>
                  <a:schemeClr val="bg1"/>
                </a:solidFill>
              </a:rPr>
              <a:t> za osobe sa invaliditetom i starije osobe)</a:t>
            </a:r>
            <a:br>
              <a:rPr lang="hr-HR" sz="2000" b="1" dirty="0">
                <a:solidFill>
                  <a:schemeClr val="bg1"/>
                </a:solidFill>
              </a:rPr>
            </a:br>
            <a:endParaRPr lang="hr-HR" sz="2000" b="1" dirty="0">
              <a:solidFill>
                <a:schemeClr val="bg1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4E1B8BE-A43A-4FA9-8BEE-E2930A84F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517" y="1881117"/>
            <a:ext cx="7713936" cy="3910083"/>
          </a:xfrm>
        </p:spPr>
      </p:pic>
    </p:spTree>
    <p:extLst>
      <p:ext uri="{BB962C8B-B14F-4D97-AF65-F5344CB8AC3E}">
        <p14:creationId xmlns:p14="http://schemas.microsoft.com/office/powerpoint/2010/main" val="408294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CF07CC-01B3-4EBA-BC3B-017E9DC2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2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JAVNA OBJAVA I DIGITALIZACIJA GODIŠNJIH IZVJEŠTAJA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9F7D310-FA8B-4CCA-9E4B-46F924E8D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9641" y="2145158"/>
            <a:ext cx="3447754" cy="340278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C7F6EC3-6369-492C-AC80-BD78E9CB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707" y="2145157"/>
            <a:ext cx="5411933" cy="34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583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užnica">
  <a:themeElements>
    <a:clrScheme name="Kružnica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Kružn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užnica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Kružnica</Template>
  <TotalTime>1776</TotalTime>
  <Words>2301</Words>
  <Application>Microsoft Office PowerPoint</Application>
  <PresentationFormat>Široki zaslon</PresentationFormat>
  <Paragraphs>206</Paragraphs>
  <Slides>42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42</vt:i4>
      </vt:variant>
    </vt:vector>
  </HeadingPairs>
  <TitlesOfParts>
    <vt:vector size="49" baseType="lpstr">
      <vt:lpstr>Arial</vt:lpstr>
      <vt:lpstr>Arial Rounded MT Bold</vt:lpstr>
      <vt:lpstr>Calibri</vt:lpstr>
      <vt:lpstr>Times New Roman</vt:lpstr>
      <vt:lpstr>Trebuchet MS</vt:lpstr>
      <vt:lpstr>Tw Cen MT</vt:lpstr>
      <vt:lpstr>Kružnica</vt:lpstr>
      <vt:lpstr>KONFERENCIJA  „Zajedno znanjem” „Nije znanje znati već je znanje znanje dati” Centri znanja zajedno      „Doprinos branitelja i stradalnika Domovinskog rata u stvaranju digitalne i zelene Hrvatske” </vt:lpstr>
      <vt:lpstr>             9. CENTAR ZNANJA        </vt:lpstr>
      <vt:lpstr>  9. Centar znanja - 14 udruga iz Domovinskog rata do 2023. godine    </vt:lpstr>
      <vt:lpstr>   </vt:lpstr>
      <vt:lpstr>  UVOD U RAD UDRUGA branitelja i stradalnika Domovinskog rata </vt:lpstr>
      <vt:lpstr>    Doprinos branitelja i stradalnika Domovinskog rata u stvaranju digitalne Hrvatske</vt:lpstr>
      <vt:lpstr>HVIDR-a RH  Doprinos razvoju DIGITALNe HRVATSKe </vt:lpstr>
      <vt:lpstr>WEB STRANICA – PROMIDŽBA I VIDLJIVOST (digitalna pristupačnost – uključeni mod za osobe sa invaliditetom i starije osobe) </vt:lpstr>
      <vt:lpstr>JAVNA OBJAVA I DIGITALIZACIJA GODIŠNJIH IZVJEŠTAJA</vt:lpstr>
      <vt:lpstr>RAZVOJ BAZE ZNANJA za društveni razvoj  - OBJAVA EDUKACIJA U VIDEOPREZENTACIJAMA I PUBLIKACIJA U DIGITALNOM OBLIKU</vt:lpstr>
      <vt:lpstr>BAZA ZNANJA ZA DRUŠTVENI RAZVOJ – ANALIZE, ISTRAŽIVANJA, ANKETE, JAVNE KAMPANJE</vt:lpstr>
      <vt:lpstr> UDRUGA SPECIJALNE POLICIJE IZ DOMOVINSKOG RATA RH – digitalna hrvatska</vt:lpstr>
      <vt:lpstr>Zbor udruga veterana hrvatskih gardijskih postrojbi  - digitalna hrvatska</vt:lpstr>
      <vt:lpstr>PowerPoint prezentacija</vt:lpstr>
      <vt:lpstr> PUBLIKACIJE – TEMATSKE MREŽE BRANITELJI </vt:lpstr>
      <vt:lpstr>Doprinos branitelja i stradalnika Domovinskog rata u stvaranju Zelene Hrvatske</vt:lpstr>
      <vt:lpstr>HVIDR-a RH – DOPRINOS RAZVOJU ZELENE HRVATSKE</vt:lpstr>
      <vt:lpstr>Djelatnosti udruge REK HVIDR-a SPLIT: </vt:lpstr>
      <vt:lpstr>POKRENUTI PROJEKTI</vt:lpstr>
      <vt:lpstr>Eko-akcija Terra blue 2002. - Vis-Biševo</vt:lpstr>
      <vt:lpstr>Eko-akcija Dubrovnik 2004.</vt:lpstr>
      <vt:lpstr>SPLIT EKO 2014. - Zapadna obala</vt:lpstr>
      <vt:lpstr>SPLIT EKO 2022. - Kašjuni</vt:lpstr>
      <vt:lpstr>UDRUGA VETERANA 4. GARDIJSKE BRIGADE RONILAČKI KLUB  -   ZELENA HRVATSKA</vt:lpstr>
      <vt:lpstr>Eko-akcije RONILAČKog kluba VETERANA 4. GARDIJSKE BRIGADE</vt:lpstr>
      <vt:lpstr>Akcije čišćenja podmorja RONILAČKog kluba VETERANA 4. GARDIJSKE BRIGADE</vt:lpstr>
      <vt:lpstr>Akcije čišćenja podmorja</vt:lpstr>
      <vt:lpstr> UDRUGA VETERANA 5. GARDIJSKE BRIGADE „Sokolovi"  -  ZELENA HRVATSKA </vt:lpstr>
      <vt:lpstr>UV5GBR "Sokolovi" - sudjelovali u čišćenju okoliša Banje</vt:lpstr>
      <vt:lpstr>Udruga hrvatskih dragovoljaca domovinskog rata -ZELENA HRVATSKA</vt:lpstr>
      <vt:lpstr> BORANKA - Realizacija ideje </vt:lpstr>
      <vt:lpstr>Ekološke AKCIJE - boranka</vt:lpstr>
      <vt:lpstr>AKCIJE POŠUMLJAVANJA </vt:lpstr>
      <vt:lpstr>BORANKA – AKCIJE POŠUMLJAVANJA</vt:lpstr>
      <vt:lpstr>BORANKA – AKCIJE SADNJE</vt:lpstr>
      <vt:lpstr>Komunikacijska strategija</vt:lpstr>
      <vt:lpstr>Nagrade i priznanja za Boranku</vt:lpstr>
      <vt:lpstr>Nagrade i priznanja za Boranku</vt:lpstr>
      <vt:lpstr>Kampanja Boranka - Rezultati</vt:lpstr>
      <vt:lpstr>Kampanja Boranka pokazala je kako ljubav prema prirodi i domovini mogu ujediniti CIJELI naROD. </vt:lpstr>
      <vt:lpstr>ZAKLJUČAK</vt:lpstr>
      <vt:lpstr> HVALA NA  POZORNOSTI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Doprinos branitelja i stradalnika DR u stvaranju zelen i digitalne Hrvaske</dc:title>
  <dc:creator>9. Centar znanja</dc:creator>
  <cp:lastModifiedBy>Danijela Perić</cp:lastModifiedBy>
  <cp:revision>354</cp:revision>
  <cp:lastPrinted>2023-11-27T14:38:24Z</cp:lastPrinted>
  <dcterms:created xsi:type="dcterms:W3CDTF">2022-05-10T09:46:07Z</dcterms:created>
  <dcterms:modified xsi:type="dcterms:W3CDTF">2023-11-28T03:40:40Z</dcterms:modified>
</cp:coreProperties>
</file>